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332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620394" y="4855034"/>
            <a:ext cx="11047213" cy="261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7"/>
              </a:lnSpc>
            </a:pPr>
            <a:r>
              <a:rPr lang="en-US" sz="10399" dirty="0" err="1">
                <a:solidFill>
                  <a:srgbClr val="FFFFFF"/>
                </a:solidFill>
                <a:latin typeface="Humanst521 BT"/>
              </a:rPr>
              <a:t>Soins</a:t>
            </a:r>
            <a:r>
              <a:rPr lang="en-US" sz="10399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10399" dirty="0" err="1">
                <a:solidFill>
                  <a:srgbClr val="FFFFFF"/>
                </a:solidFill>
                <a:latin typeface="Humanst521 BT"/>
              </a:rPr>
              <a:t>en</a:t>
            </a:r>
            <a:r>
              <a:rPr lang="en-US" sz="10399" dirty="0">
                <a:solidFill>
                  <a:srgbClr val="FFFFFF"/>
                </a:solidFill>
                <a:latin typeface="Humanst521 BT"/>
              </a:rPr>
              <a:t> Temps </a:t>
            </a:r>
            <a:r>
              <a:rPr lang="en-US" sz="10399" dirty="0" err="1">
                <a:solidFill>
                  <a:srgbClr val="FFFFFF"/>
                </a:solidFill>
                <a:latin typeface="Humanst521 BT"/>
              </a:rPr>
              <a:t>Incertains</a:t>
            </a:r>
            <a:endParaRPr lang="en-US" sz="10399" dirty="0">
              <a:solidFill>
                <a:srgbClr val="FFFFFF"/>
              </a:solidFill>
              <a:latin typeface="Humanst521 B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773794" y="8833090"/>
            <a:ext cx="6740411" cy="89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2"/>
              </a:lnSpc>
            </a:pPr>
            <a:r>
              <a:rPr lang="en-US" sz="3284" dirty="0">
                <a:solidFill>
                  <a:srgbClr val="FFFFFF"/>
                </a:solidFill>
                <a:latin typeface="Arimo"/>
              </a:rPr>
              <a:t>Louise</a:t>
            </a:r>
            <a:r>
              <a:rPr lang="en-US" sz="3284" dirty="0">
                <a:solidFill>
                  <a:srgbClr val="FFFFFF"/>
                </a:solidFill>
                <a:latin typeface="Humanst521 BT"/>
              </a:rPr>
              <a:t> Gaston, PhD, psychologue</a:t>
            </a:r>
          </a:p>
          <a:p>
            <a:pPr algn="ctr">
              <a:lnSpc>
                <a:spcPts val="4597"/>
              </a:lnSpc>
              <a:spcBef>
                <a:spcPct val="0"/>
              </a:spcBef>
            </a:pPr>
            <a:r>
              <a:rPr lang="en-US" sz="3284" dirty="0">
                <a:solidFill>
                  <a:srgbClr val="FFFFFF"/>
                </a:solidFill>
                <a:latin typeface="Humanst521 BT"/>
              </a:rPr>
              <a:t>Directeur, TRAUMA</a:t>
            </a:r>
            <a:r>
              <a:rPr lang="en-US" sz="3284" i="1" dirty="0">
                <a:solidFill>
                  <a:srgbClr val="FFFFFF"/>
                </a:solidFill>
                <a:latin typeface="Humanst521 BT"/>
              </a:rPr>
              <a:t>TYS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592" b="1359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95168" y="190500"/>
            <a:ext cx="17078432" cy="5644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Irritable ? Essayer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l’empathie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Encore irritable ? Se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retirer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Accepter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d’avoir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tort.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S’excuser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746" b="774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83751" y="586493"/>
            <a:ext cx="9771735" cy="677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S’attendre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à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être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:</a:t>
            </a:r>
          </a:p>
          <a:p>
            <a:pPr>
              <a:lnSpc>
                <a:spcPts val="881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Déçu</a:t>
            </a: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Frustré</a:t>
            </a: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Vulnérable</a:t>
            </a: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Impuissant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81" t="8103" r="6126" b="134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379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653" b="765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419100" y="3314700"/>
            <a:ext cx="17449800" cy="6773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Prendre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soins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d’autrui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est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aussi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 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prendre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soin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de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:</a:t>
            </a: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Équilibrer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l’attention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à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et à autrui.</a:t>
            </a: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Démontrer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de la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gentillesse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Pratiquer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la patience.</a:t>
            </a:r>
          </a:p>
          <a:p>
            <a:pPr marL="1385550" lvl="1" indent="-692775">
              <a:lnSpc>
                <a:spcPts val="8811"/>
              </a:lnSpc>
              <a:buFont typeface="Arial"/>
              <a:buChar char="•"/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Écouter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son Coeur.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24" y="-1879373"/>
            <a:ext cx="21233451" cy="12243307"/>
            <a:chOff x="0" y="0"/>
            <a:chExt cx="28311268" cy="163244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808" b="6808"/>
            <a:stretch>
              <a:fillRect/>
            </a:stretch>
          </p:blipFill>
          <p:spPr>
            <a:xfrm>
              <a:off x="0" y="0"/>
              <a:ext cx="28311268" cy="16324409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382000" y="3513927"/>
            <a:ext cx="12532727" cy="6773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de prendre contact.</a:t>
            </a:r>
          </a:p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d’écouter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de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s’intéresser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d’être avec autrui.</a:t>
            </a:r>
          </a:p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de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jouer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par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soi-même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algn="just"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Joie d’être avec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soi-même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52401" y="5762593"/>
            <a:ext cx="16916400" cy="4516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Redéfinir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ses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priorités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Valoriser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la vie,  au moment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présent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Lâcher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prise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sur le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matérialisme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Apprécier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avoir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de la gratitude.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/>
            <a:srcRect b="15466"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28600" y="190500"/>
            <a:ext cx="15839642" cy="451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La vie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est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une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aventure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-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			pas la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sécurité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  <a:endParaRPr lang="en-US" sz="2800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Notre monde change -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		</a:t>
            </a:r>
            <a:r>
              <a:rPr lang="en-US" sz="8392">
                <a:solidFill>
                  <a:srgbClr val="FFFFFF"/>
                </a:solidFill>
                <a:latin typeface="Humanst521 BT"/>
              </a:rPr>
              <a:t>        accueillir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656254" y="2771554"/>
            <a:ext cx="14269546" cy="537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La vie change -</a:t>
            </a:r>
          </a:p>
          <a:p>
            <a:pPr algn="ctr">
              <a:lnSpc>
                <a:spcPts val="688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nous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devons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changer.</a:t>
            </a:r>
          </a:p>
          <a:p>
            <a:pPr algn="ctr">
              <a:lnSpc>
                <a:spcPts val="688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algn="ctr">
              <a:lnSpc>
                <a:spcPts val="688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 algn="ctr">
              <a:lnSpc>
                <a:spcPts val="688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Abandonner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les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vieilles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attentes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algn="ctr">
              <a:lnSpc>
                <a:spcPts val="688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Accueillir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la nouvelle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réalité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912" b="3751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799" b="1179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0" y="342900"/>
            <a:ext cx="14847849" cy="907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8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Lors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d’événements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adverses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,</a:t>
            </a:r>
          </a:p>
          <a:p>
            <a:pPr>
              <a:lnSpc>
                <a:spcPts val="688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combat,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fuite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ou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paralysie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…</a:t>
            </a:r>
          </a:p>
          <a:p>
            <a:pPr>
              <a:lnSpc>
                <a:spcPts val="9483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9483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9483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9483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9483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 …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mais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aussi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</a:p>
          <a:p>
            <a:pPr>
              <a:lnSpc>
                <a:spcPts val="9483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     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ré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-flexion.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330" t="4583" r="608" b="1347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8786" y="411858"/>
            <a:ext cx="16100414" cy="1832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81"/>
              </a:lnSpc>
              <a:spcBef>
                <a:spcPct val="0"/>
              </a:spcBef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Le mode de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survie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est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bien,</a:t>
            </a:r>
          </a:p>
          <a:p>
            <a:pPr>
              <a:lnSpc>
                <a:spcPts val="6881"/>
              </a:lnSpc>
              <a:spcBef>
                <a:spcPct val="0"/>
              </a:spcBef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en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modération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357" b="18833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41790" y="104775"/>
            <a:ext cx="17436609" cy="1110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Maintenir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un sentiment de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contrôle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Se faire un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horaire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Faire de nouveaux plans à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chaque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jour.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S’occuper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des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corvées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Ne pas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rester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inactif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8811"/>
              </a:lnSpc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S’amuser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s’efforcer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, se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reposer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- </a:t>
            </a:r>
          </a:p>
          <a:p>
            <a:pPr>
              <a:lnSpc>
                <a:spcPts val="8811"/>
              </a:lnSpc>
            </a:pP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une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 question 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d’équilibre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6881"/>
              </a:lnSpc>
              <a:spcBef>
                <a:spcPct val="0"/>
              </a:spcBef>
            </a:pPr>
            <a:endParaRPr lang="en-US" sz="8392" dirty="0">
              <a:solidFill>
                <a:srgbClr val="FFFFFF"/>
              </a:solidFill>
              <a:latin typeface="Humanst521 B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-152400" y="2387402"/>
            <a:ext cx="185928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2775" lvl="1">
              <a:lnSpc>
                <a:spcPts val="8811"/>
              </a:lnSpc>
            </a:pPr>
            <a:r>
              <a:rPr lang="en-US" sz="8000" dirty="0">
                <a:solidFill>
                  <a:srgbClr val="FFFFFF"/>
                </a:solidFill>
                <a:latin typeface="Humanst521 BT"/>
              </a:rPr>
              <a:t>Limiter son exposition aux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médias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 marL="692775" lvl="1">
              <a:lnSpc>
                <a:spcPts val="8811"/>
              </a:lnSpc>
            </a:pPr>
            <a:endParaRPr lang="en-US" sz="500" dirty="0">
              <a:solidFill>
                <a:srgbClr val="FFFFFF"/>
              </a:solidFill>
              <a:latin typeface="Humanst521 BT"/>
            </a:endParaRPr>
          </a:p>
          <a:p>
            <a:pPr marL="692775" lvl="1">
              <a:lnSpc>
                <a:spcPts val="8811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Initier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 des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activités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plaisantes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 – </a:t>
            </a:r>
          </a:p>
          <a:p>
            <a:pPr marL="692775" lvl="1">
              <a:lnSpc>
                <a:spcPts val="8811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bouger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marcher,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dessiner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cuisiner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jardiner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écrire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raconter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dancer, chanter,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écouter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 les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oiseaux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Humanst521 BT"/>
              </a:rPr>
              <a:t>sentir</a:t>
            </a:r>
            <a:r>
              <a:rPr lang="en-US" sz="8000" dirty="0">
                <a:solidFill>
                  <a:srgbClr val="FFFFFF"/>
                </a:solidFill>
                <a:latin typeface="Humanst521 BT"/>
              </a:rPr>
              <a:t> les roses …</a:t>
            </a:r>
          </a:p>
        </p:txBody>
      </p:sp>
    </p:spTree>
    <p:extLst>
      <p:ext uri="{BB962C8B-B14F-4D97-AF65-F5344CB8AC3E}">
        <p14:creationId xmlns:p14="http://schemas.microsoft.com/office/powerpoint/2010/main" val="241407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38200" y="5295900"/>
            <a:ext cx="7089450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Prier.</a:t>
            </a:r>
          </a:p>
          <a:p>
            <a:pPr>
              <a:lnSpc>
                <a:spcPts val="8811"/>
              </a:lnSpc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			</a:t>
            </a:r>
            <a:r>
              <a:rPr lang="en-US" sz="8392" dirty="0" err="1">
                <a:solidFill>
                  <a:srgbClr val="FFFFFF"/>
                </a:solidFill>
                <a:latin typeface="Humanst521 BT"/>
              </a:rPr>
              <a:t>Méditer</a:t>
            </a:r>
            <a:r>
              <a:rPr lang="en-US" sz="8392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8811"/>
              </a:lnSpc>
              <a:spcBef>
                <a:spcPct val="0"/>
              </a:spcBef>
            </a:pPr>
            <a:r>
              <a:rPr lang="en-US" sz="8392" dirty="0">
                <a:solidFill>
                  <a:srgbClr val="FFFFFF"/>
                </a:solidFill>
                <a:latin typeface="Humanst521 BT"/>
              </a:rPr>
              <a:t>					Relaxer.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25" b="782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04800" y="3314700"/>
            <a:ext cx="18583167" cy="707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8300" dirty="0">
                <a:solidFill>
                  <a:srgbClr val="FFFFFF"/>
                </a:solidFill>
                <a:latin typeface="Humanst521 BT"/>
              </a:rPr>
              <a:t>Observer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ses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pensées.</a:t>
            </a:r>
          </a:p>
          <a:p>
            <a:pPr>
              <a:lnSpc>
                <a:spcPts val="9200"/>
              </a:lnSpc>
            </a:pPr>
            <a:r>
              <a:rPr lang="en-US" sz="8300" dirty="0">
                <a:solidFill>
                  <a:srgbClr val="FFFFFF"/>
                </a:solidFill>
                <a:latin typeface="Humanst521 BT"/>
              </a:rPr>
              <a:t>Ne pas les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croire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,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s’y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identifier.</a:t>
            </a:r>
          </a:p>
          <a:p>
            <a:pPr>
              <a:lnSpc>
                <a:spcPts val="9200"/>
              </a:lnSpc>
            </a:pP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Cesser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de se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plaindre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.</a:t>
            </a:r>
          </a:p>
          <a:p>
            <a:pPr>
              <a:lnSpc>
                <a:spcPts val="9200"/>
              </a:lnSpc>
            </a:pPr>
            <a:endParaRPr lang="en-US" sz="8300" dirty="0">
              <a:solidFill>
                <a:srgbClr val="FFFFFF"/>
              </a:solidFill>
              <a:latin typeface="Humanst521 BT"/>
            </a:endParaRPr>
          </a:p>
          <a:p>
            <a:pPr>
              <a:lnSpc>
                <a:spcPts val="9200"/>
              </a:lnSpc>
            </a:pP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Relativiser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pertes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vs. acquis.</a:t>
            </a:r>
          </a:p>
          <a:p>
            <a:pPr>
              <a:lnSpc>
                <a:spcPts val="9200"/>
              </a:lnSpc>
            </a:pP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Noter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les </a:t>
            </a:r>
            <a:r>
              <a:rPr lang="en-US" sz="8300" dirty="0" err="1">
                <a:solidFill>
                  <a:srgbClr val="FFFFFF"/>
                </a:solidFill>
                <a:latin typeface="Humanst521 BT"/>
              </a:rPr>
              <a:t>accomplissements</a:t>
            </a:r>
            <a:r>
              <a:rPr lang="en-US" sz="8300" dirty="0">
                <a:solidFill>
                  <a:srgbClr val="FFFFFF"/>
                </a:solidFill>
                <a:latin typeface="Humanst521 BT"/>
              </a:rPr>
              <a:t> du jour.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12" b="781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81000" y="342900"/>
            <a:ext cx="15593754" cy="897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86"/>
              </a:lnSpc>
            </a:pP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Contenir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ses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émotions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.</a:t>
            </a:r>
          </a:p>
          <a:p>
            <a:pPr>
              <a:lnSpc>
                <a:spcPts val="9986"/>
              </a:lnSpc>
            </a:pPr>
            <a:r>
              <a:rPr lang="en-US" sz="8392" dirty="0">
                <a:solidFill>
                  <a:srgbClr val="545454"/>
                </a:solidFill>
                <a:latin typeface="Humanst521 BT"/>
              </a:rPr>
              <a:t>Ne pas les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croire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,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s’y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identifier.</a:t>
            </a:r>
          </a:p>
          <a:p>
            <a:pPr>
              <a:lnSpc>
                <a:spcPts val="9986"/>
              </a:lnSpc>
            </a:pPr>
            <a:endParaRPr lang="en-US" sz="8392" dirty="0">
              <a:solidFill>
                <a:srgbClr val="545454"/>
              </a:solidFill>
              <a:latin typeface="Humanst521 BT"/>
            </a:endParaRPr>
          </a:p>
          <a:p>
            <a:pPr>
              <a:lnSpc>
                <a:spcPts val="9986"/>
              </a:lnSpc>
            </a:pPr>
            <a:r>
              <a:rPr lang="en-US" sz="8392" dirty="0">
                <a:solidFill>
                  <a:srgbClr val="545454"/>
                </a:solidFill>
                <a:latin typeface="Humanst521 BT"/>
              </a:rPr>
              <a:t>Inspirer, expirer -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lentement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.</a:t>
            </a:r>
          </a:p>
          <a:p>
            <a:pPr>
              <a:lnSpc>
                <a:spcPts val="9986"/>
              </a:lnSpc>
            </a:pPr>
            <a:endParaRPr lang="en-US" sz="8392" dirty="0">
              <a:solidFill>
                <a:srgbClr val="545454"/>
              </a:solidFill>
              <a:latin typeface="Humanst521 BT"/>
            </a:endParaRPr>
          </a:p>
          <a:p>
            <a:pPr>
              <a:lnSpc>
                <a:spcPts val="9986"/>
              </a:lnSpc>
            </a:pP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Réfléchir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avant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de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parler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.</a:t>
            </a:r>
          </a:p>
          <a:p>
            <a:pPr>
              <a:lnSpc>
                <a:spcPts val="9986"/>
              </a:lnSpc>
            </a:pP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Considérer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l’impact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 sur </a:t>
            </a:r>
            <a:r>
              <a:rPr lang="en-US" sz="8392" dirty="0" err="1">
                <a:solidFill>
                  <a:srgbClr val="545454"/>
                </a:solidFill>
                <a:latin typeface="Humanst521 BT"/>
              </a:rPr>
              <a:t>l’autre</a:t>
            </a:r>
            <a:r>
              <a:rPr lang="en-US" sz="8392" dirty="0">
                <a:solidFill>
                  <a:srgbClr val="545454"/>
                </a:solidFill>
                <a:latin typeface="Humanst521 BT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336</Words>
  <Application>Microsoft Office PowerPoint</Application>
  <PresentationFormat>Custom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Humanst521 BT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Self-Care in Uncertain Times</dc:title>
  <dc:creator>Stacey Gardner</dc:creator>
  <cp:lastModifiedBy>Louise Gaston</cp:lastModifiedBy>
  <cp:revision>14</cp:revision>
  <dcterms:created xsi:type="dcterms:W3CDTF">2006-08-16T00:00:00Z</dcterms:created>
  <dcterms:modified xsi:type="dcterms:W3CDTF">2020-04-19T16:29:12Z</dcterms:modified>
  <dc:identifier>DAD5cwuDFWw</dc:identifier>
</cp:coreProperties>
</file>