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notesSlides/notesSlide1.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2.xml" ContentType="application/vnd.openxmlformats-officedocument.presentationml.notesSlide+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4"/>
  </p:notesMasterIdLst>
  <p:sldIdLst>
    <p:sldId id="416" r:id="rId2"/>
    <p:sldId id="276" r:id="rId3"/>
    <p:sldId id="411" r:id="rId4"/>
    <p:sldId id="412" r:id="rId5"/>
    <p:sldId id="279" r:id="rId6"/>
    <p:sldId id="280" r:id="rId7"/>
    <p:sldId id="281" r:id="rId8"/>
    <p:sldId id="290" r:id="rId9"/>
    <p:sldId id="413" r:id="rId10"/>
    <p:sldId id="293" r:id="rId11"/>
    <p:sldId id="257" r:id="rId12"/>
    <p:sldId id="420" r:id="rId13"/>
    <p:sldId id="421" r:id="rId14"/>
    <p:sldId id="422" r:id="rId15"/>
    <p:sldId id="423" r:id="rId16"/>
    <p:sldId id="424" r:id="rId17"/>
    <p:sldId id="311" r:id="rId18"/>
    <p:sldId id="312" r:id="rId19"/>
    <p:sldId id="316" r:id="rId20"/>
    <p:sldId id="260" r:id="rId21"/>
    <p:sldId id="263" r:id="rId22"/>
    <p:sldId id="264" r:id="rId23"/>
    <p:sldId id="265" r:id="rId24"/>
    <p:sldId id="294" r:id="rId25"/>
    <p:sldId id="296" r:id="rId26"/>
    <p:sldId id="297" r:id="rId27"/>
    <p:sldId id="298" r:id="rId28"/>
    <p:sldId id="299" r:id="rId29"/>
    <p:sldId id="269" r:id="rId30"/>
    <p:sldId id="267" r:id="rId31"/>
    <p:sldId id="261" r:id="rId32"/>
    <p:sldId id="262" r:id="rId33"/>
    <p:sldId id="270" r:id="rId34"/>
    <p:sldId id="266" r:id="rId35"/>
    <p:sldId id="300" r:id="rId36"/>
    <p:sldId id="301" r:id="rId37"/>
    <p:sldId id="315" r:id="rId38"/>
    <p:sldId id="313" r:id="rId39"/>
    <p:sldId id="314" r:id="rId40"/>
    <p:sldId id="317" r:id="rId41"/>
    <p:sldId id="418" r:id="rId42"/>
    <p:sldId id="318" r:id="rId43"/>
    <p:sldId id="319" r:id="rId44"/>
    <p:sldId id="320" r:id="rId45"/>
    <p:sldId id="323" r:id="rId46"/>
    <p:sldId id="321" r:id="rId47"/>
    <p:sldId id="322" r:id="rId48"/>
    <p:sldId id="324" r:id="rId49"/>
    <p:sldId id="414" r:id="rId50"/>
    <p:sldId id="425" r:id="rId51"/>
    <p:sldId id="283" r:id="rId52"/>
    <p:sldId id="282" r:id="rId53"/>
    <p:sldId id="285" r:id="rId54"/>
    <p:sldId id="284" r:id="rId55"/>
    <p:sldId id="286" r:id="rId56"/>
    <p:sldId id="287" r:id="rId57"/>
    <p:sldId id="288" r:id="rId58"/>
    <p:sldId id="289" r:id="rId59"/>
    <p:sldId id="325" r:id="rId60"/>
    <p:sldId id="327" r:id="rId61"/>
    <p:sldId id="326" r:id="rId62"/>
    <p:sldId id="328" r:id="rId63"/>
    <p:sldId id="334" r:id="rId64"/>
    <p:sldId id="335" r:id="rId65"/>
    <p:sldId id="410" r:id="rId66"/>
    <p:sldId id="330" r:id="rId67"/>
    <p:sldId id="331" r:id="rId68"/>
    <p:sldId id="332" r:id="rId69"/>
    <p:sldId id="415" r:id="rId70"/>
    <p:sldId id="333" r:id="rId71"/>
    <p:sldId id="329" r:id="rId72"/>
    <p:sldId id="409" r:id="rId73"/>
    <p:sldId id="338" r:id="rId74"/>
    <p:sldId id="337" r:id="rId75"/>
    <p:sldId id="339" r:id="rId76"/>
    <p:sldId id="340" r:id="rId77"/>
    <p:sldId id="341" r:id="rId78"/>
    <p:sldId id="342" r:id="rId79"/>
    <p:sldId id="343" r:id="rId80"/>
    <p:sldId id="344" r:id="rId81"/>
    <p:sldId id="345" r:id="rId82"/>
    <p:sldId id="348" r:id="rId83"/>
    <p:sldId id="258" r:id="rId84"/>
    <p:sldId id="346" r:id="rId85"/>
    <p:sldId id="347" r:id="rId86"/>
    <p:sldId id="349" r:id="rId87"/>
    <p:sldId id="350" r:id="rId88"/>
    <p:sldId id="428" r:id="rId89"/>
    <p:sldId id="351" r:id="rId90"/>
    <p:sldId id="353" r:id="rId91"/>
    <p:sldId id="354" r:id="rId92"/>
    <p:sldId id="352" r:id="rId93"/>
    <p:sldId id="355" r:id="rId94"/>
    <p:sldId id="356" r:id="rId95"/>
    <p:sldId id="357" r:id="rId96"/>
    <p:sldId id="358" r:id="rId97"/>
    <p:sldId id="359" r:id="rId98"/>
    <p:sldId id="360" r:id="rId99"/>
    <p:sldId id="361" r:id="rId100"/>
    <p:sldId id="363" r:id="rId101"/>
    <p:sldId id="364" r:id="rId102"/>
    <p:sldId id="365" r:id="rId103"/>
    <p:sldId id="366" r:id="rId104"/>
    <p:sldId id="367" r:id="rId105"/>
    <p:sldId id="368" r:id="rId106"/>
    <p:sldId id="369" r:id="rId107"/>
    <p:sldId id="370" r:id="rId108"/>
    <p:sldId id="371" r:id="rId109"/>
    <p:sldId id="372" r:id="rId110"/>
    <p:sldId id="373" r:id="rId111"/>
    <p:sldId id="374" r:id="rId112"/>
    <p:sldId id="376" r:id="rId113"/>
    <p:sldId id="375" r:id="rId114"/>
    <p:sldId id="377" r:id="rId115"/>
    <p:sldId id="380" r:id="rId116"/>
    <p:sldId id="378" r:id="rId117"/>
    <p:sldId id="379" r:id="rId118"/>
    <p:sldId id="381" r:id="rId119"/>
    <p:sldId id="382" r:id="rId120"/>
    <p:sldId id="383" r:id="rId121"/>
    <p:sldId id="384" r:id="rId122"/>
    <p:sldId id="385" r:id="rId123"/>
    <p:sldId id="387" r:id="rId124"/>
    <p:sldId id="388" r:id="rId125"/>
    <p:sldId id="389" r:id="rId126"/>
    <p:sldId id="390" r:id="rId127"/>
    <p:sldId id="391" r:id="rId128"/>
    <p:sldId id="386" r:id="rId129"/>
    <p:sldId id="392" r:id="rId130"/>
    <p:sldId id="393" r:id="rId131"/>
    <p:sldId id="395" r:id="rId132"/>
    <p:sldId id="394" r:id="rId133"/>
    <p:sldId id="396" r:id="rId134"/>
    <p:sldId id="397" r:id="rId135"/>
    <p:sldId id="398" r:id="rId136"/>
    <p:sldId id="399" r:id="rId137"/>
    <p:sldId id="400" r:id="rId138"/>
    <p:sldId id="401" r:id="rId139"/>
    <p:sldId id="402" r:id="rId140"/>
    <p:sldId id="403" r:id="rId141"/>
    <p:sldId id="404" r:id="rId142"/>
    <p:sldId id="405" r:id="rId143"/>
    <p:sldId id="406" r:id="rId144"/>
    <p:sldId id="362" r:id="rId145"/>
    <p:sldId id="302" r:id="rId146"/>
    <p:sldId id="303" r:id="rId147"/>
    <p:sldId id="304" r:id="rId148"/>
    <p:sldId id="305" r:id="rId149"/>
    <p:sldId id="306" r:id="rId150"/>
    <p:sldId id="307" r:id="rId151"/>
    <p:sldId id="308" r:id="rId152"/>
    <p:sldId id="309" r:id="rId1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50D"/>
    <a:srgbClr val="D1DE22"/>
    <a:srgbClr val="F808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p:cViewPr varScale="1">
        <p:scale>
          <a:sx n="42" d="100"/>
          <a:sy n="42" d="100"/>
        </p:scale>
        <p:origin x="-918" y="-90"/>
      </p:cViewPr>
      <p:guideLst>
        <p:guide orient="horz" pos="2160"/>
        <p:guide pos="2880"/>
      </p:guideLst>
    </p:cSldViewPr>
  </p:slideViewPr>
  <p:outlineViewPr>
    <p:cViewPr>
      <p:scale>
        <a:sx n="33" d="100"/>
        <a:sy n="33" d="100"/>
      </p:scale>
      <p:origin x="0" y="-3180"/>
    </p:cViewPr>
  </p:outlineViewPr>
  <p:notesTextViewPr>
    <p:cViewPr>
      <p:scale>
        <a:sx n="100" d="100"/>
        <a:sy n="100" d="100"/>
      </p:scale>
      <p:origin x="0" y="0"/>
    </p:cViewPr>
  </p:notesTextViewPr>
  <p:sorterViewPr>
    <p:cViewPr varScale="1">
      <p:scale>
        <a:sx n="100" d="100"/>
        <a:sy n="100" d="100"/>
      </p:scale>
      <p:origin x="0" y="-130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17A3EB-A26B-4457-A104-4B98B211FBA0}" type="datetimeFigureOut">
              <a:rPr lang="fr-CA" smtClean="0"/>
              <a:t>2015-02-02</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130454-EFDC-402D-8FB8-447C9F996FDE}" type="slidenum">
              <a:rPr lang="fr-CA" smtClean="0"/>
              <a:t>‹#›</a:t>
            </a:fld>
            <a:endParaRPr lang="fr-CA"/>
          </a:p>
        </p:txBody>
      </p:sp>
    </p:spTree>
    <p:extLst>
      <p:ext uri="{BB962C8B-B14F-4D97-AF65-F5344CB8AC3E}">
        <p14:creationId xmlns:p14="http://schemas.microsoft.com/office/powerpoint/2010/main" val="390331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2130454-EFDC-402D-8FB8-447C9F996FDE}" type="slidenum">
              <a:rPr lang="fr-CA" smtClean="0"/>
              <a:t>58</a:t>
            </a:fld>
            <a:endParaRPr lang="fr-CA"/>
          </a:p>
        </p:txBody>
      </p:sp>
    </p:spTree>
    <p:extLst>
      <p:ext uri="{BB962C8B-B14F-4D97-AF65-F5344CB8AC3E}">
        <p14:creationId xmlns:p14="http://schemas.microsoft.com/office/powerpoint/2010/main" val="214312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2130454-EFDC-402D-8FB8-447C9F996FDE}" type="slidenum">
              <a:rPr lang="fr-CA" smtClean="0"/>
              <a:t>66</a:t>
            </a:fld>
            <a:endParaRPr lang="fr-CA"/>
          </a:p>
        </p:txBody>
      </p:sp>
    </p:spTree>
    <p:extLst>
      <p:ext uri="{BB962C8B-B14F-4D97-AF65-F5344CB8AC3E}">
        <p14:creationId xmlns:p14="http://schemas.microsoft.com/office/powerpoint/2010/main" val="222020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B182872-67D3-41BD-A1E5-5486014712D5}"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B182872-67D3-41BD-A1E5-5486014712D5}"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B182872-67D3-41BD-A1E5-5486014712D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270AF68-A861-4A3F-A85A-3AD4F37F6A1D}" type="datetimeFigureOut">
              <a:rPr lang="fr-FR" smtClean="0"/>
              <a:pPr/>
              <a:t>02/02/2015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B182872-67D3-41BD-A1E5-5486014712D5}" type="slidenum">
              <a:rPr lang="fr-FR" smtClean="0"/>
              <a:pPr/>
              <a:t>‹#›</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70AF68-A861-4A3F-A85A-3AD4F37F6A1D}" type="datetimeFigureOut">
              <a:rPr lang="fr-FR" smtClean="0"/>
              <a:pPr/>
              <a:t>02/02/2015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182872-67D3-41BD-A1E5-5486014712D5}" type="slidenum">
              <a:rPr lang="fr-FR" smtClean="0"/>
              <a:pPr/>
              <a:t>‹#›</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0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7.xml"/><Relationship Id="rId1" Type="http://schemas.openxmlformats.org/officeDocument/2006/relationships/tags" Target="../tags/tag206.xml"/></Relationships>
</file>

<file path=ppt/slides/_rels/slide10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9.xml"/><Relationship Id="rId1" Type="http://schemas.openxmlformats.org/officeDocument/2006/relationships/tags" Target="../tags/tag208.xml"/></Relationships>
</file>

<file path=ppt/slides/_rels/slide10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1.xml"/><Relationship Id="rId1" Type="http://schemas.openxmlformats.org/officeDocument/2006/relationships/tags" Target="../tags/tag210.xml"/></Relationships>
</file>

<file path=ppt/slides/_rels/slide10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3.xml"/><Relationship Id="rId1" Type="http://schemas.openxmlformats.org/officeDocument/2006/relationships/tags" Target="../tags/tag212.xml"/></Relationships>
</file>

<file path=ppt/slides/_rels/slide10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5.xml"/><Relationship Id="rId1" Type="http://schemas.openxmlformats.org/officeDocument/2006/relationships/tags" Target="../tags/tag214.xml"/></Relationships>
</file>

<file path=ppt/slides/_rels/slide10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7.xml"/><Relationship Id="rId1" Type="http://schemas.openxmlformats.org/officeDocument/2006/relationships/tags" Target="../tags/tag216.xml"/></Relationships>
</file>

<file path=ppt/slides/_rels/slide10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9.xml"/><Relationship Id="rId1" Type="http://schemas.openxmlformats.org/officeDocument/2006/relationships/tags" Target="../tags/tag218.xml"/></Relationships>
</file>

<file path=ppt/slides/_rels/slide10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1.xml"/><Relationship Id="rId1" Type="http://schemas.openxmlformats.org/officeDocument/2006/relationships/tags" Target="../tags/tag220.xml"/></Relationships>
</file>

<file path=ppt/slides/_rels/slide10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3.xml"/><Relationship Id="rId1" Type="http://schemas.openxmlformats.org/officeDocument/2006/relationships/tags" Target="../tags/tag222.xml"/></Relationships>
</file>

<file path=ppt/slides/_rels/slide10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5.xml"/><Relationship Id="rId1" Type="http://schemas.openxmlformats.org/officeDocument/2006/relationships/tags" Target="../tags/tag22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7.xml"/><Relationship Id="rId1" Type="http://schemas.openxmlformats.org/officeDocument/2006/relationships/tags" Target="../tags/tag226.xml"/></Relationships>
</file>

<file path=ppt/slides/_rels/slide1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9.xml"/><Relationship Id="rId1" Type="http://schemas.openxmlformats.org/officeDocument/2006/relationships/tags" Target="../tags/tag228.xml"/></Relationships>
</file>

<file path=ppt/slides/_rels/slide1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1.xml"/><Relationship Id="rId1" Type="http://schemas.openxmlformats.org/officeDocument/2006/relationships/tags" Target="../tags/tag230.xml"/></Relationships>
</file>

<file path=ppt/slides/_rels/slide1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3.xml"/><Relationship Id="rId1" Type="http://schemas.openxmlformats.org/officeDocument/2006/relationships/tags" Target="../tags/tag232.xml"/></Relationships>
</file>

<file path=ppt/slides/_rels/slide1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5.xml"/><Relationship Id="rId1" Type="http://schemas.openxmlformats.org/officeDocument/2006/relationships/tags" Target="../tags/tag234.xml"/></Relationships>
</file>

<file path=ppt/slides/_rels/slide1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7.xml"/><Relationship Id="rId1" Type="http://schemas.openxmlformats.org/officeDocument/2006/relationships/tags" Target="../tags/tag236.xml"/></Relationships>
</file>

<file path=ppt/slides/_rels/slide1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9.xml"/><Relationship Id="rId1" Type="http://schemas.openxmlformats.org/officeDocument/2006/relationships/tags" Target="../tags/tag238.xml"/></Relationships>
</file>

<file path=ppt/slides/_rels/slide1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1.xml"/><Relationship Id="rId1" Type="http://schemas.openxmlformats.org/officeDocument/2006/relationships/tags" Target="../tags/tag240.xml"/></Relationships>
</file>

<file path=ppt/slides/_rels/slide1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3.xml"/><Relationship Id="rId1" Type="http://schemas.openxmlformats.org/officeDocument/2006/relationships/tags" Target="../tags/tag242.xml"/></Relationships>
</file>

<file path=ppt/slides/_rels/slide1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5.xml"/><Relationship Id="rId1" Type="http://schemas.openxmlformats.org/officeDocument/2006/relationships/tags" Target="../tags/tag24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7.xml"/><Relationship Id="rId1" Type="http://schemas.openxmlformats.org/officeDocument/2006/relationships/tags" Target="../tags/tag246.xml"/></Relationships>
</file>

<file path=ppt/slides/_rels/slide1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9.xml"/><Relationship Id="rId1" Type="http://schemas.openxmlformats.org/officeDocument/2006/relationships/tags" Target="../tags/tag248.xml"/></Relationships>
</file>

<file path=ppt/slides/_rels/slide1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1.xml"/><Relationship Id="rId1" Type="http://schemas.openxmlformats.org/officeDocument/2006/relationships/tags" Target="../tags/tag250.xml"/></Relationships>
</file>

<file path=ppt/slides/_rels/slide1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3.xml"/><Relationship Id="rId1" Type="http://schemas.openxmlformats.org/officeDocument/2006/relationships/tags" Target="../tags/tag252.xml"/></Relationships>
</file>

<file path=ppt/slides/_rels/slide1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5.xml"/><Relationship Id="rId1" Type="http://schemas.openxmlformats.org/officeDocument/2006/relationships/tags" Target="../tags/tag254.xml"/></Relationships>
</file>

<file path=ppt/slides/_rels/slide1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7.xml"/><Relationship Id="rId1" Type="http://schemas.openxmlformats.org/officeDocument/2006/relationships/tags" Target="../tags/tag256.xml"/></Relationships>
</file>

<file path=ppt/slides/_rels/slide1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9.xml"/><Relationship Id="rId1" Type="http://schemas.openxmlformats.org/officeDocument/2006/relationships/tags" Target="../tags/tag258.xml"/></Relationships>
</file>

<file path=ppt/slides/_rels/slide1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1.xml"/><Relationship Id="rId1" Type="http://schemas.openxmlformats.org/officeDocument/2006/relationships/tags" Target="../tags/tag260.xml"/></Relationships>
</file>

<file path=ppt/slides/_rels/slide1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3.xml"/><Relationship Id="rId1" Type="http://schemas.openxmlformats.org/officeDocument/2006/relationships/tags" Target="../tags/tag262.xml"/></Relationships>
</file>

<file path=ppt/slides/_rels/slide1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5.xml"/><Relationship Id="rId1" Type="http://schemas.openxmlformats.org/officeDocument/2006/relationships/tags" Target="../tags/tag26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7.xml"/><Relationship Id="rId1" Type="http://schemas.openxmlformats.org/officeDocument/2006/relationships/tags" Target="../tags/tag266.xml"/></Relationships>
</file>

<file path=ppt/slides/_rels/slide1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9.xml"/><Relationship Id="rId1" Type="http://schemas.openxmlformats.org/officeDocument/2006/relationships/tags" Target="../tags/tag268.xml"/></Relationships>
</file>

<file path=ppt/slides/_rels/slide1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1.xml"/><Relationship Id="rId1" Type="http://schemas.openxmlformats.org/officeDocument/2006/relationships/tags" Target="../tags/tag270.xml"/></Relationships>
</file>

<file path=ppt/slides/_rels/slide1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3.xml"/><Relationship Id="rId1" Type="http://schemas.openxmlformats.org/officeDocument/2006/relationships/tags" Target="../tags/tag272.xml"/></Relationships>
</file>

<file path=ppt/slides/_rels/slide1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5.xml"/><Relationship Id="rId1" Type="http://schemas.openxmlformats.org/officeDocument/2006/relationships/tags" Target="../tags/tag274.xml"/></Relationships>
</file>

<file path=ppt/slides/_rels/slide1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7.xml"/><Relationship Id="rId1" Type="http://schemas.openxmlformats.org/officeDocument/2006/relationships/tags" Target="../tags/tag276.xml"/></Relationships>
</file>

<file path=ppt/slides/_rels/slide1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9.xml"/><Relationship Id="rId1" Type="http://schemas.openxmlformats.org/officeDocument/2006/relationships/tags" Target="../tags/tag278.xml"/></Relationships>
</file>

<file path=ppt/slides/_rels/slide1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1.xml"/><Relationship Id="rId1" Type="http://schemas.openxmlformats.org/officeDocument/2006/relationships/tags" Target="../tags/tag280.xml"/></Relationships>
</file>

<file path=ppt/slides/_rels/slide1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3.xml"/><Relationship Id="rId1" Type="http://schemas.openxmlformats.org/officeDocument/2006/relationships/tags" Target="../tags/tag282.xml"/></Relationships>
</file>

<file path=ppt/slides/_rels/slide1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5.xml"/><Relationship Id="rId1" Type="http://schemas.openxmlformats.org/officeDocument/2006/relationships/tags" Target="../tags/tag28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7.xml"/><Relationship Id="rId1" Type="http://schemas.openxmlformats.org/officeDocument/2006/relationships/tags" Target="../tags/tag286.xml"/></Relationships>
</file>

<file path=ppt/slides/_rels/slide1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9.xml"/><Relationship Id="rId1" Type="http://schemas.openxmlformats.org/officeDocument/2006/relationships/tags" Target="../tags/tag288.xml"/></Relationships>
</file>

<file path=ppt/slides/_rels/slide1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1.xml"/><Relationship Id="rId1" Type="http://schemas.openxmlformats.org/officeDocument/2006/relationships/tags" Target="../tags/tag290.xml"/></Relationships>
</file>

<file path=ppt/slides/_rels/slide1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3.xml"/><Relationship Id="rId1" Type="http://schemas.openxmlformats.org/officeDocument/2006/relationships/tags" Target="../tags/tag292.xml"/></Relationships>
</file>

<file path=ppt/slides/_rels/slide1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5.xml"/><Relationship Id="rId1" Type="http://schemas.openxmlformats.org/officeDocument/2006/relationships/tags" Target="../tags/tag294.xml"/></Relationships>
</file>

<file path=ppt/slides/_rels/slide1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7.xml"/><Relationship Id="rId1" Type="http://schemas.openxmlformats.org/officeDocument/2006/relationships/tags" Target="../tags/tag296.xml"/></Relationships>
</file>

<file path=ppt/slides/_rels/slide1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9.xml"/><Relationship Id="rId1" Type="http://schemas.openxmlformats.org/officeDocument/2006/relationships/tags" Target="../tags/tag298.xml"/></Relationships>
</file>

<file path=ppt/slides/_rels/slide1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1.xml"/><Relationship Id="rId1" Type="http://schemas.openxmlformats.org/officeDocument/2006/relationships/tags" Target="../tags/tag300.xml"/></Relationships>
</file>

<file path=ppt/slides/_rels/slide1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3.xml"/><Relationship Id="rId1" Type="http://schemas.openxmlformats.org/officeDocument/2006/relationships/tags" Target="../tags/tag302.xml"/></Relationships>
</file>

<file path=ppt/slides/_rels/slide1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5.xml"/><Relationship Id="rId1" Type="http://schemas.openxmlformats.org/officeDocument/2006/relationships/tags" Target="../tags/tag30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7.xml"/><Relationship Id="rId1" Type="http://schemas.openxmlformats.org/officeDocument/2006/relationships/tags" Target="../tags/tag306.xml"/></Relationships>
</file>

<file path=ppt/slides/_rels/slide1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9.xml"/><Relationship Id="rId1" Type="http://schemas.openxmlformats.org/officeDocument/2006/relationships/tags" Target="../tags/tag308.xml"/></Relationships>
</file>

<file path=ppt/slides/_rels/slide1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1.xml"/><Relationship Id="rId1" Type="http://schemas.openxmlformats.org/officeDocument/2006/relationships/tags" Target="../tags/tag31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ags" Target="../tags/tag5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8.xml"/><Relationship Id="rId1" Type="http://schemas.openxmlformats.org/officeDocument/2006/relationships/tags" Target="../tags/tag5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tags" Target="../tags/tag65.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tags" Target="../tags/tag71.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tags" Target="../tags/tag75.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tags" Target="../tags/tag7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hyperlink" Target="mailto:traumatys@bellnet.ca" TargetMode="Externa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6.xml"/><Relationship Id="rId1" Type="http://schemas.openxmlformats.org/officeDocument/2006/relationships/tags" Target="../tags/tag85.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tags" Target="../tags/tag87.xml"/></Relationships>
</file>

<file path=ppt/slides/_rels/slide4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91.xml"/><Relationship Id="rId7" Type="http://schemas.openxmlformats.org/officeDocument/2006/relationships/slideLayout" Target="../slideLayouts/slideLayout7.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8.xml"/><Relationship Id="rId1" Type="http://schemas.openxmlformats.org/officeDocument/2006/relationships/tags" Target="../tags/tag97.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3.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tags" Target="../tags/tag104.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tags" Target="../tags/tag106.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9.xml"/><Relationship Id="rId1" Type="http://schemas.openxmlformats.org/officeDocument/2006/relationships/tags" Target="../tags/tag108.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1.xml"/><Relationship Id="rId1" Type="http://schemas.openxmlformats.org/officeDocument/2006/relationships/tags" Target="../tags/tag110.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3.xml"/><Relationship Id="rId1" Type="http://schemas.openxmlformats.org/officeDocument/2006/relationships/tags" Target="../tags/tag112.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5.xml"/><Relationship Id="rId1" Type="http://schemas.openxmlformats.org/officeDocument/2006/relationships/tags" Target="../tags/tag114.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7.xml"/><Relationship Id="rId1" Type="http://schemas.openxmlformats.org/officeDocument/2006/relationships/tags" Target="../tags/tag116.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9.xml"/><Relationship Id="rId1" Type="http://schemas.openxmlformats.org/officeDocument/2006/relationships/tags" Target="../tags/tag118.xml"/><Relationship Id="rId4" Type="http://schemas.openxmlformats.org/officeDocument/2006/relationships/notesSlide" Target="../notesSlides/notesSlide1.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1.xml"/><Relationship Id="rId1" Type="http://schemas.openxmlformats.org/officeDocument/2006/relationships/tags" Target="../tags/tag12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3.xml"/><Relationship Id="rId1" Type="http://schemas.openxmlformats.org/officeDocument/2006/relationships/tags" Target="../tags/tag122.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5.xml"/><Relationship Id="rId1" Type="http://schemas.openxmlformats.org/officeDocument/2006/relationships/tags" Target="../tags/tag124.xml"/></Relationships>
</file>

<file path=ppt/slides/_rels/slide6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7.xml"/><Relationship Id="rId1" Type="http://schemas.openxmlformats.org/officeDocument/2006/relationships/tags" Target="../tags/tag126.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9.xml"/><Relationship Id="rId1" Type="http://schemas.openxmlformats.org/officeDocument/2006/relationships/tags" Target="../tags/tag128.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1.xml"/><Relationship Id="rId1" Type="http://schemas.openxmlformats.org/officeDocument/2006/relationships/tags" Target="../tags/tag130.xml"/></Relationships>
</file>

<file path=ppt/slides/_rels/slide65.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4"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6.xml"/><Relationship Id="rId1" Type="http://schemas.openxmlformats.org/officeDocument/2006/relationships/tags" Target="../tags/tag135.xml"/><Relationship Id="rId4" Type="http://schemas.openxmlformats.org/officeDocument/2006/relationships/notesSlide" Target="../notesSlides/notesSlide2.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8.xml"/><Relationship Id="rId1" Type="http://schemas.openxmlformats.org/officeDocument/2006/relationships/tags" Target="../tags/tag137.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0.xml"/><Relationship Id="rId1" Type="http://schemas.openxmlformats.org/officeDocument/2006/relationships/tags" Target="../tags/tag139.xml"/></Relationships>
</file>

<file path=ppt/slides/_rels/slide6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2.xml"/><Relationship Id="rId1" Type="http://schemas.openxmlformats.org/officeDocument/2006/relationships/tags" Target="../tags/tag14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4.xml"/><Relationship Id="rId1" Type="http://schemas.openxmlformats.org/officeDocument/2006/relationships/tags" Target="../tags/tag143.xml"/></Relationships>
</file>

<file path=ppt/slides/_rels/slide7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6.xml"/><Relationship Id="rId1" Type="http://schemas.openxmlformats.org/officeDocument/2006/relationships/tags" Target="../tags/tag145.xml"/></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8.xml"/><Relationship Id="rId1" Type="http://schemas.openxmlformats.org/officeDocument/2006/relationships/tags" Target="../tags/tag147.xml"/></Relationships>
</file>

<file path=ppt/slides/_rels/slide7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0.xml"/><Relationship Id="rId1" Type="http://schemas.openxmlformats.org/officeDocument/2006/relationships/tags" Target="../tags/tag149.xml"/></Relationships>
</file>

<file path=ppt/slides/_rels/slide7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2.xml"/><Relationship Id="rId1" Type="http://schemas.openxmlformats.org/officeDocument/2006/relationships/tags" Target="../tags/tag151.xml"/></Relationships>
</file>

<file path=ppt/slides/_rels/slide7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4.xml"/><Relationship Id="rId1" Type="http://schemas.openxmlformats.org/officeDocument/2006/relationships/tags" Target="../tags/tag153.xml"/></Relationships>
</file>

<file path=ppt/slides/_rels/slide7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6.xml"/><Relationship Id="rId1" Type="http://schemas.openxmlformats.org/officeDocument/2006/relationships/tags" Target="../tags/tag155.xml"/></Relationships>
</file>

<file path=ppt/slides/_rels/slide7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8.xml"/><Relationship Id="rId1" Type="http://schemas.openxmlformats.org/officeDocument/2006/relationships/tags" Target="../tags/tag157.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0.xml"/><Relationship Id="rId1" Type="http://schemas.openxmlformats.org/officeDocument/2006/relationships/tags" Target="../tags/tag159.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2.xml"/><Relationship Id="rId1" Type="http://schemas.openxmlformats.org/officeDocument/2006/relationships/tags" Target="../tags/tag16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8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4.xml"/><Relationship Id="rId1" Type="http://schemas.openxmlformats.org/officeDocument/2006/relationships/tags" Target="../tags/tag163.xml"/></Relationships>
</file>

<file path=ppt/slides/_rels/slide8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6.xml"/><Relationship Id="rId1" Type="http://schemas.openxmlformats.org/officeDocument/2006/relationships/tags" Target="../tags/tag165.xml"/></Relationships>
</file>

<file path=ppt/slides/_rels/slide8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69.xml"/><Relationship Id="rId7" Type="http://schemas.openxmlformats.org/officeDocument/2006/relationships/slideLayout" Target="../slideLayouts/slideLayout7.xml"/><Relationship Id="rId2" Type="http://schemas.openxmlformats.org/officeDocument/2006/relationships/tags" Target="../tags/tag168.xml"/><Relationship Id="rId1" Type="http://schemas.openxmlformats.org/officeDocument/2006/relationships/tags" Target="../tags/tag167.xml"/><Relationship Id="rId6" Type="http://schemas.openxmlformats.org/officeDocument/2006/relationships/tags" Target="../tags/tag172.xml"/><Relationship Id="rId5" Type="http://schemas.openxmlformats.org/officeDocument/2006/relationships/tags" Target="../tags/tag171.xml"/><Relationship Id="rId4" Type="http://schemas.openxmlformats.org/officeDocument/2006/relationships/tags" Target="../tags/tag170.xml"/></Relationships>
</file>

<file path=ppt/slides/_rels/slide8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4.xml"/><Relationship Id="rId1" Type="http://schemas.openxmlformats.org/officeDocument/2006/relationships/tags" Target="../tags/tag173.xml"/></Relationships>
</file>

<file path=ppt/slides/_rels/slide8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6.xml"/><Relationship Id="rId1" Type="http://schemas.openxmlformats.org/officeDocument/2006/relationships/tags" Target="../tags/tag175.xml"/></Relationships>
</file>

<file path=ppt/slides/_rels/slide8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8.xml"/><Relationship Id="rId1" Type="http://schemas.openxmlformats.org/officeDocument/2006/relationships/tags" Target="../tags/tag177.xml"/></Relationships>
</file>

<file path=ppt/slides/_rels/slide8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0.xml"/><Relationship Id="rId1" Type="http://schemas.openxmlformats.org/officeDocument/2006/relationships/tags" Target="../tags/tag179.xml"/></Relationships>
</file>

<file path=ppt/slides/_rels/slide8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2.xml"/><Relationship Id="rId1" Type="http://schemas.openxmlformats.org/officeDocument/2006/relationships/tags" Target="../tags/tag181.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3.xml"/></Relationships>
</file>

<file path=ppt/slides/_rels/slide8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5.xml"/><Relationship Id="rId1" Type="http://schemas.openxmlformats.org/officeDocument/2006/relationships/tags" Target="../tags/tag18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9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7.xml"/><Relationship Id="rId1" Type="http://schemas.openxmlformats.org/officeDocument/2006/relationships/tags" Target="../tags/tag186.xml"/></Relationships>
</file>

<file path=ppt/slides/_rels/slide9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9.xml"/><Relationship Id="rId1" Type="http://schemas.openxmlformats.org/officeDocument/2006/relationships/tags" Target="../tags/tag188.xml"/></Relationships>
</file>

<file path=ppt/slides/_rels/slide9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1.xml"/><Relationship Id="rId1" Type="http://schemas.openxmlformats.org/officeDocument/2006/relationships/tags" Target="../tags/tag190.xml"/></Relationships>
</file>

<file path=ppt/slides/_rels/slide9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3.xml"/><Relationship Id="rId1" Type="http://schemas.openxmlformats.org/officeDocument/2006/relationships/tags" Target="../tags/tag192.xml"/></Relationships>
</file>

<file path=ppt/slides/_rels/slide9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5.xml"/><Relationship Id="rId1" Type="http://schemas.openxmlformats.org/officeDocument/2006/relationships/tags" Target="../tags/tag194.xml"/></Relationships>
</file>

<file path=ppt/slides/_rels/slide9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7.xml"/><Relationship Id="rId1" Type="http://schemas.openxmlformats.org/officeDocument/2006/relationships/tags" Target="../tags/tag196.xml"/></Relationships>
</file>

<file path=ppt/slides/_rels/slide9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9.xml"/><Relationship Id="rId1" Type="http://schemas.openxmlformats.org/officeDocument/2006/relationships/tags" Target="../tags/tag198.xml"/></Relationships>
</file>

<file path=ppt/slides/_rels/slide9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1.xml"/><Relationship Id="rId1" Type="http://schemas.openxmlformats.org/officeDocument/2006/relationships/tags" Target="../tags/tag200.xml"/></Relationships>
</file>

<file path=ppt/slides/_rels/slide9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3.xml"/><Relationship Id="rId1" Type="http://schemas.openxmlformats.org/officeDocument/2006/relationships/tags" Target="../tags/tag202.xml"/></Relationships>
</file>

<file path=ppt/slides/_rels/slide9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5.xml"/><Relationship Id="rId1" Type="http://schemas.openxmlformats.org/officeDocument/2006/relationships/tags" Target="../tags/tag20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533400" y="620688"/>
            <a:ext cx="7851648" cy="3384376"/>
          </a:xfrm>
          <a:solidFill>
            <a:srgbClr val="0070C0"/>
          </a:solidFill>
        </p:spPr>
        <p:txBody>
          <a:bodyPr>
            <a:normAutofit fontScale="90000"/>
          </a:bodyPr>
          <a:lstStyle/>
          <a:p>
            <a:pPr algn="ctr"/>
            <a:r>
              <a:rPr lang="fr-FR" i="1" dirty="0" smtClean="0">
                <a:solidFill>
                  <a:schemeClr val="tx1"/>
                </a:solidFill>
              </a:rPr>
              <a:t>L’intégration thérapeutique </a:t>
            </a:r>
            <a:br>
              <a:rPr lang="fr-FR" i="1" dirty="0" smtClean="0">
                <a:solidFill>
                  <a:schemeClr val="tx1"/>
                </a:solidFill>
              </a:rPr>
            </a:br>
            <a:r>
              <a:rPr lang="fr-FR" i="1" dirty="0" smtClean="0">
                <a:solidFill>
                  <a:schemeClr val="tx1"/>
                </a:solidFill>
              </a:rPr>
              <a:t>pour l’ÉSPT</a:t>
            </a:r>
            <a:r>
              <a:rPr lang="fr-FR" dirty="0" smtClean="0">
                <a:solidFill>
                  <a:schemeClr val="tx2">
                    <a:lumMod val="75000"/>
                  </a:schemeClr>
                </a:solidFill>
              </a:rPr>
              <a:t/>
            </a:r>
            <a:br>
              <a:rPr lang="fr-FR" dirty="0" smtClean="0">
                <a:solidFill>
                  <a:schemeClr val="tx2">
                    <a:lumMod val="75000"/>
                  </a:schemeClr>
                </a:solidFill>
              </a:rPr>
            </a:br>
            <a:r>
              <a:rPr lang="fr-FR" sz="4400" dirty="0" smtClean="0">
                <a:solidFill>
                  <a:schemeClr val="tx2">
                    <a:lumMod val="75000"/>
                  </a:schemeClr>
                </a:solidFill>
              </a:rPr>
              <a:t>Dre </a:t>
            </a:r>
            <a:r>
              <a:rPr lang="en-CA" sz="4400" dirty="0" smtClean="0">
                <a:solidFill>
                  <a:schemeClr val="tx2">
                    <a:lumMod val="75000"/>
                  </a:schemeClr>
                </a:solidFill>
              </a:rPr>
              <a:t>Louise </a:t>
            </a:r>
            <a:r>
              <a:rPr lang="en-CA" sz="4400" dirty="0">
                <a:solidFill>
                  <a:schemeClr val="tx2">
                    <a:lumMod val="75000"/>
                  </a:schemeClr>
                </a:solidFill>
              </a:rPr>
              <a:t>Gaston, </a:t>
            </a:r>
            <a:r>
              <a:rPr lang="en-CA" sz="4400" dirty="0" smtClean="0">
                <a:solidFill>
                  <a:schemeClr val="tx2">
                    <a:lumMod val="75000"/>
                  </a:schemeClr>
                </a:solidFill>
              </a:rPr>
              <a:t>PhD</a:t>
            </a:r>
            <a:r>
              <a:rPr lang="en-CA" dirty="0"/>
              <a:t/>
            </a:r>
            <a:br>
              <a:rPr lang="en-CA" dirty="0"/>
            </a:br>
            <a:endParaRPr lang="fr-FR" dirty="0"/>
          </a:p>
        </p:txBody>
      </p:sp>
      <p:sp>
        <p:nvSpPr>
          <p:cNvPr id="3" name="Sous-titre 2"/>
          <p:cNvSpPr>
            <a:spLocks noGrp="1"/>
          </p:cNvSpPr>
          <p:nvPr>
            <p:ph type="subTitle" idx="1"/>
            <p:custDataLst>
              <p:tags r:id="rId2"/>
            </p:custDataLst>
          </p:nvPr>
        </p:nvSpPr>
        <p:spPr>
          <a:xfrm>
            <a:off x="533400" y="3836640"/>
            <a:ext cx="7854696" cy="2256656"/>
          </a:xfrm>
          <a:solidFill>
            <a:schemeClr val="accent3">
              <a:lumMod val="75000"/>
            </a:schemeClr>
          </a:solidFill>
        </p:spPr>
        <p:txBody>
          <a:bodyPr>
            <a:normAutofit fontScale="92500" lnSpcReduction="10000"/>
          </a:bodyPr>
          <a:lstStyle/>
          <a:p>
            <a:endParaRPr lang="en-CA" dirty="0" smtClean="0"/>
          </a:p>
          <a:p>
            <a:pPr algn="ctr"/>
            <a:r>
              <a:rPr lang="en-CA" sz="4000" b="1" dirty="0" smtClean="0"/>
              <a:t>Danièle Lapointe </a:t>
            </a:r>
          </a:p>
          <a:p>
            <a:pPr algn="ctr"/>
            <a:r>
              <a:rPr lang="en-CA" sz="3600" b="1" dirty="0" err="1"/>
              <a:t>Formatrice</a:t>
            </a:r>
            <a:r>
              <a:rPr lang="en-CA" sz="3600" b="1" dirty="0"/>
              <a:t> </a:t>
            </a:r>
          </a:p>
          <a:p>
            <a:pPr algn="ctr"/>
            <a:r>
              <a:rPr lang="en-CA" sz="3600" b="1" dirty="0" err="1" smtClean="0"/>
              <a:t>Directrice</a:t>
            </a:r>
            <a:r>
              <a:rPr lang="en-CA" sz="3600" b="1" dirty="0" smtClean="0"/>
              <a:t>  </a:t>
            </a:r>
            <a:r>
              <a:rPr lang="en-CA" sz="3600" b="1" dirty="0" err="1" smtClean="0"/>
              <a:t>clinique</a:t>
            </a:r>
            <a:r>
              <a:rPr lang="en-CA" sz="3600" b="1" dirty="0" smtClean="0"/>
              <a:t> de TRAUMA</a:t>
            </a:r>
            <a:r>
              <a:rPr lang="en-CA" sz="3600" b="1" i="1" dirty="0" smtClean="0"/>
              <a:t>TYS</a:t>
            </a:r>
            <a:endParaRPr lang="en-CA" sz="3600" b="1" i="1" dirty="0"/>
          </a:p>
          <a:p>
            <a:pPr algn="ctr"/>
            <a:endParaRPr lang="en-CA" sz="3200" dirty="0" smtClean="0"/>
          </a:p>
        </p:txBody>
      </p:sp>
    </p:spTree>
    <p:extLst>
      <p:ext uri="{BB962C8B-B14F-4D97-AF65-F5344CB8AC3E}">
        <p14:creationId xmlns:p14="http://schemas.microsoft.com/office/powerpoint/2010/main" val="1083377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u="sng" dirty="0"/>
              <a:t>Modèles dynamiques </a:t>
            </a:r>
            <a:r>
              <a:rPr lang="fr-CA" sz="3200" b="1" dirty="0" smtClean="0"/>
              <a:t>p.28</a:t>
            </a:r>
            <a:endParaRPr lang="fr-CA" sz="4400" dirty="0"/>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CA" dirty="0"/>
              <a:t> </a:t>
            </a:r>
            <a:r>
              <a:rPr lang="fr-CA" sz="2200" b="1" dirty="0" smtClean="0">
                <a:solidFill>
                  <a:srgbClr val="FF0000"/>
                </a:solidFill>
              </a:rPr>
              <a:t>C’est </a:t>
            </a:r>
            <a:r>
              <a:rPr lang="fr-CA" sz="2200" b="1" dirty="0">
                <a:solidFill>
                  <a:srgbClr val="FF0000"/>
                </a:solidFill>
              </a:rPr>
              <a:t>à partir de ce modèle qui ont établi DSM/ </a:t>
            </a:r>
            <a:r>
              <a:rPr lang="fr-CA" sz="2200" b="1" dirty="0" smtClean="0">
                <a:solidFill>
                  <a:srgbClr val="FF0000"/>
                </a:solidFill>
              </a:rPr>
              <a:t>qu’ils </a:t>
            </a:r>
            <a:r>
              <a:rPr lang="fr-CA" sz="2200" b="1" dirty="0">
                <a:solidFill>
                  <a:srgbClr val="FF0000"/>
                </a:solidFill>
              </a:rPr>
              <a:t>ont élaboré le diagnostic </a:t>
            </a:r>
            <a:r>
              <a:rPr lang="fr-CA" sz="2200" b="1" dirty="0" smtClean="0">
                <a:solidFill>
                  <a:srgbClr val="FF0000"/>
                </a:solidFill>
              </a:rPr>
              <a:t>DPTD</a:t>
            </a:r>
          </a:p>
          <a:p>
            <a:pPr lvl="0"/>
            <a:r>
              <a:rPr lang="fr-CA" dirty="0"/>
              <a:t>Le modèle d’Horowitz (1976, 1984, 2001) :</a:t>
            </a:r>
          </a:p>
          <a:p>
            <a:pPr lvl="0"/>
            <a:r>
              <a:rPr lang="fr-CA" dirty="0"/>
              <a:t>Limité en </a:t>
            </a:r>
            <a:r>
              <a:rPr lang="fr-CA" b="1" dirty="0"/>
              <a:t>12 sessions </a:t>
            </a:r>
          </a:p>
          <a:p>
            <a:pPr lvl="0"/>
            <a:r>
              <a:rPr lang="fr-CA" dirty="0"/>
              <a:t>Horowitz a été le premier à introduire la théorie de l’information à des concepts psychologiques pour comprendre l’ÉSPT </a:t>
            </a:r>
            <a:r>
              <a:rPr lang="fr-CA" dirty="0" smtClean="0"/>
              <a:t>:</a:t>
            </a:r>
            <a:endParaRPr lang="fr-CA" dirty="0"/>
          </a:p>
          <a:p>
            <a:pPr lvl="1"/>
            <a:r>
              <a:rPr lang="fr-CA" dirty="0"/>
              <a:t>Toute information peut avoir une origine interne ou </a:t>
            </a:r>
            <a:r>
              <a:rPr lang="fr-CA" dirty="0" smtClean="0"/>
              <a:t>externe</a:t>
            </a:r>
          </a:p>
          <a:p>
            <a:pPr lvl="1"/>
            <a:r>
              <a:rPr lang="fr-CA" dirty="0" smtClean="0"/>
              <a:t>Toute </a:t>
            </a:r>
            <a:r>
              <a:rPr lang="fr-CA" dirty="0"/>
              <a:t>information peut correspondre à une émotion, à une cognition ou à une sensation. Peut être des sensations, </a:t>
            </a:r>
            <a:r>
              <a:rPr lang="fr-CA" dirty="0" smtClean="0"/>
              <a:t>etc.</a:t>
            </a:r>
            <a:endParaRPr lang="fr-CA" dirty="0"/>
          </a:p>
          <a:p>
            <a:pPr lvl="1"/>
            <a:r>
              <a:rPr lang="fr-CA" dirty="0" smtClean="0"/>
              <a:t>Tout </a:t>
            </a:r>
            <a:r>
              <a:rPr lang="fr-CA" dirty="0"/>
              <a:t>organisme est un système est un système d’information et toute information doit être </a:t>
            </a:r>
            <a:r>
              <a:rPr lang="fr-CA" dirty="0" smtClean="0"/>
              <a:t>accommodée</a:t>
            </a:r>
            <a:endParaRPr lang="fr-CA" dirty="0"/>
          </a:p>
          <a:p>
            <a:endParaRPr lang="fr-CA" b="1" dirty="0">
              <a:solidFill>
                <a:srgbClr val="FF0000"/>
              </a:solidFill>
            </a:endParaRPr>
          </a:p>
        </p:txBody>
      </p:sp>
    </p:spTree>
    <p:extLst>
      <p:ext uri="{BB962C8B-B14F-4D97-AF65-F5344CB8AC3E}">
        <p14:creationId xmlns:p14="http://schemas.microsoft.com/office/powerpoint/2010/main" val="121777034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facteurs cliniques</a:t>
            </a:r>
            <a:endParaRPr lang="fr-CA" dirty="0"/>
          </a:p>
        </p:txBody>
      </p:sp>
      <p:sp>
        <p:nvSpPr>
          <p:cNvPr id="3" name="Espace réservé du contenu 2"/>
          <p:cNvSpPr>
            <a:spLocks noGrp="1"/>
          </p:cNvSpPr>
          <p:nvPr>
            <p:ph idx="1"/>
            <p:custDataLst>
              <p:tags r:id="rId2"/>
            </p:custDataLst>
          </p:nvPr>
        </p:nvSpPr>
        <p:spPr/>
        <p:txBody>
          <a:bodyPr>
            <a:normAutofit/>
          </a:bodyPr>
          <a:lstStyle/>
          <a:p>
            <a:pPr lvl="0"/>
            <a:r>
              <a:rPr lang="fr-CA" dirty="0"/>
              <a:t>Procéder graduellement, à dose tolérable (selon les données neurobiologiques), et même parfois ralentir la personne quant à parler de l’événement traumatique si cela provoque une activation </a:t>
            </a:r>
            <a:r>
              <a:rPr lang="fr-CA" dirty="0" smtClean="0"/>
              <a:t>indue </a:t>
            </a:r>
          </a:p>
          <a:p>
            <a:pPr marL="0" lvl="0" indent="0">
              <a:buNone/>
            </a:pPr>
            <a:endParaRPr lang="fr-CA" dirty="0" smtClean="0"/>
          </a:p>
          <a:p>
            <a:pPr algn="ctr">
              <a:buFont typeface="Wingdings" panose="05000000000000000000" pitchFamily="2" charset="2"/>
              <a:buChar char="v"/>
            </a:pPr>
            <a:r>
              <a:rPr lang="fr-CA" dirty="0"/>
              <a:t> </a:t>
            </a:r>
            <a:r>
              <a:rPr lang="fr-CA" i="1" dirty="0"/>
              <a:t>Depuis la popularisation de l’ÉSPT et du débriefing, les personnes arrivent parfois en psychothérapie en décrivant l’événement traumatique, encore et encore, croyant faussement que cela est thérapeutique.</a:t>
            </a:r>
            <a:endParaRPr lang="fr-CA" dirty="0"/>
          </a:p>
          <a:p>
            <a:endParaRPr lang="fr-CA" dirty="0"/>
          </a:p>
          <a:p>
            <a:pPr lvl="0"/>
            <a:endParaRPr lang="fr-CA" dirty="0"/>
          </a:p>
        </p:txBody>
      </p:sp>
    </p:spTree>
    <p:extLst>
      <p:ext uri="{BB962C8B-B14F-4D97-AF65-F5344CB8AC3E}">
        <p14:creationId xmlns:p14="http://schemas.microsoft.com/office/powerpoint/2010/main" val="22641134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facteurs cliniques</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Éviter la collusion avec les tendances d’évitement de la </a:t>
            </a:r>
            <a:r>
              <a:rPr lang="fr-CA" dirty="0" smtClean="0"/>
              <a:t>personne</a:t>
            </a:r>
          </a:p>
          <a:p>
            <a:pPr lvl="1" algn="ctr"/>
            <a:r>
              <a:rPr lang="fr-CA" i="1" dirty="0"/>
              <a:t>La détresse doit être reconnue ainsi que</a:t>
            </a:r>
            <a:endParaRPr lang="fr-CA" dirty="0"/>
          </a:p>
          <a:p>
            <a:pPr algn="ctr"/>
            <a:r>
              <a:rPr lang="fr-CA" i="1" dirty="0"/>
              <a:t>L</a:t>
            </a:r>
            <a:r>
              <a:rPr lang="fr-CA" i="1" dirty="0" smtClean="0"/>
              <a:t>es </a:t>
            </a:r>
            <a:r>
              <a:rPr lang="fr-CA" i="1" dirty="0"/>
              <a:t>mécanismes de défense à son égard.</a:t>
            </a:r>
            <a:endParaRPr lang="fr-CA" dirty="0"/>
          </a:p>
          <a:p>
            <a:pPr lvl="0"/>
            <a:endParaRPr lang="fr-CA" dirty="0"/>
          </a:p>
          <a:p>
            <a:endParaRPr lang="fr-CA" dirty="0"/>
          </a:p>
        </p:txBody>
      </p:sp>
    </p:spTree>
    <p:extLst>
      <p:ext uri="{BB962C8B-B14F-4D97-AF65-F5344CB8AC3E}">
        <p14:creationId xmlns:p14="http://schemas.microsoft.com/office/powerpoint/2010/main" val="406252775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6000" b="1" dirty="0"/>
              <a:t>L</a:t>
            </a:r>
            <a:r>
              <a:rPr lang="fr-CA" sz="5400" b="1" dirty="0"/>
              <a:t>es facteurs cliniques</a:t>
            </a:r>
            <a:endParaRPr lang="fr-CA" dirty="0"/>
          </a:p>
        </p:txBody>
      </p:sp>
      <p:sp>
        <p:nvSpPr>
          <p:cNvPr id="3" name="Espace réservé du contenu 2"/>
          <p:cNvSpPr>
            <a:spLocks noGrp="1"/>
          </p:cNvSpPr>
          <p:nvPr>
            <p:ph idx="1"/>
            <p:custDataLst>
              <p:tags r:id="rId2"/>
            </p:custDataLst>
          </p:nvPr>
        </p:nvSpPr>
        <p:spPr/>
        <p:txBody>
          <a:bodyPr>
            <a:normAutofit fontScale="85000" lnSpcReduction="20000"/>
          </a:bodyPr>
          <a:lstStyle/>
          <a:p>
            <a:pPr marL="274320" lvl="1" indent="-274320">
              <a:buClr>
                <a:schemeClr val="accent3"/>
              </a:buClr>
              <a:buSzPct val="95000"/>
            </a:pPr>
            <a:r>
              <a:rPr lang="fr-CA" dirty="0"/>
              <a:t>Éviter la collusion avec la tendance à affronter inutilement les stimuli anxiogènes et informer la personne des conséquences néfastes (dommages neurobiologiques possibles), tout en interprétant le mécanisme de défense impliqué dans cet affrontement (minimisation et formation réactionnelle)</a:t>
            </a:r>
          </a:p>
          <a:p>
            <a:pPr marL="0" indent="0">
              <a:buNone/>
            </a:pPr>
            <a:endParaRPr lang="fr-CA" dirty="0"/>
          </a:p>
          <a:p>
            <a:pPr algn="ctr"/>
            <a:r>
              <a:rPr lang="fr-CA" i="1" dirty="0"/>
              <a:t>Pour se prouver à elles-mêmes qu’elles ne sont pas affaiblies malgré toute l’évidence contraire, certaines personnes ayant un ÉSPT peuvent se mettre à affronter volontairement et à répétition des situations liées à l’événement traumatique, ce qui leur nuit au plan symptomatique et neurobiologique. Cela doit cesser pour que la psychothérapie puisse procéder, que l’ÉSPT se résorbe et que des dommages neurobiologiques ne s’installent pas, mais cette cessation prend du temps vu le trouble de la personnalité usuellement </a:t>
            </a:r>
            <a:r>
              <a:rPr lang="fr-CA" i="1" dirty="0" smtClean="0"/>
              <a:t>présent</a:t>
            </a:r>
            <a:endParaRPr lang="fr-CA" dirty="0"/>
          </a:p>
          <a:p>
            <a:endParaRPr lang="fr-CA" dirty="0"/>
          </a:p>
        </p:txBody>
      </p:sp>
    </p:spTree>
    <p:extLst>
      <p:ext uri="{BB962C8B-B14F-4D97-AF65-F5344CB8AC3E}">
        <p14:creationId xmlns:p14="http://schemas.microsoft.com/office/powerpoint/2010/main" val="372182345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6000" b="1" dirty="0"/>
              <a:t>L</a:t>
            </a:r>
            <a:r>
              <a:rPr lang="fr-CA" sz="5400" b="1" dirty="0"/>
              <a:t>es facteurs cliniques</a:t>
            </a:r>
            <a:endParaRPr lang="fr-CA" dirty="0"/>
          </a:p>
        </p:txBody>
      </p:sp>
      <p:sp>
        <p:nvSpPr>
          <p:cNvPr id="3" name="Espace réservé du contenu 2"/>
          <p:cNvSpPr>
            <a:spLocks noGrp="1"/>
          </p:cNvSpPr>
          <p:nvPr>
            <p:ph idx="1"/>
            <p:custDataLst>
              <p:tags r:id="rId2"/>
            </p:custDataLst>
          </p:nvPr>
        </p:nvSpPr>
        <p:spPr/>
        <p:txBody>
          <a:bodyPr>
            <a:normAutofit/>
          </a:bodyPr>
          <a:lstStyle/>
          <a:p>
            <a:pPr lvl="0"/>
            <a:r>
              <a:rPr lang="fr-CA" dirty="0"/>
              <a:t> Faciliter la révision expérientielle de l’événement </a:t>
            </a:r>
            <a:endParaRPr lang="fr-CA" dirty="0" smtClean="0"/>
          </a:p>
          <a:p>
            <a:pPr marL="0" lvl="0" indent="0">
              <a:buNone/>
            </a:pPr>
            <a:r>
              <a:rPr lang="fr-CA" dirty="0"/>
              <a:t> </a:t>
            </a:r>
            <a:r>
              <a:rPr lang="fr-CA" dirty="0" smtClean="0"/>
              <a:t>    traumatique</a:t>
            </a:r>
            <a:r>
              <a:rPr lang="fr-CA" dirty="0"/>
              <a:t> </a:t>
            </a:r>
          </a:p>
          <a:p>
            <a:pPr lvl="1"/>
            <a:r>
              <a:rPr lang="fr-CA" dirty="0" smtClean="0"/>
              <a:t>La </a:t>
            </a:r>
            <a:r>
              <a:rPr lang="fr-CA" dirty="0"/>
              <a:t>révision expérientielle d’un événement traumatique doit d’abord être effectuée à partir de l’état de conscience usuel de la </a:t>
            </a:r>
            <a:r>
              <a:rPr lang="fr-CA" dirty="0" smtClean="0"/>
              <a:t>personne</a:t>
            </a:r>
          </a:p>
          <a:p>
            <a:pPr lvl="1"/>
            <a:r>
              <a:rPr lang="fr-CA" dirty="0" smtClean="0"/>
              <a:t>Si </a:t>
            </a:r>
            <a:r>
              <a:rPr lang="fr-CA" dirty="0"/>
              <a:t>cela ne suffit pas pour résorber l’ÉSPT et accéder à un matériel significatif, l’on procède à l’aide d’une technique de révision expérientielle qui permettra un approfondissement, mais si et seulement les conditions nécessaires sont en place (voir plus loin).</a:t>
            </a:r>
          </a:p>
        </p:txBody>
      </p:sp>
    </p:spTree>
    <p:extLst>
      <p:ext uri="{BB962C8B-B14F-4D97-AF65-F5344CB8AC3E}">
        <p14:creationId xmlns:p14="http://schemas.microsoft.com/office/powerpoint/2010/main" val="370219025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facteurs cliniques</a:t>
            </a:r>
            <a:endParaRPr lang="fr-CA" dirty="0"/>
          </a:p>
        </p:txBody>
      </p:sp>
      <p:sp>
        <p:nvSpPr>
          <p:cNvPr id="3" name="Espace réservé du contenu 2"/>
          <p:cNvSpPr>
            <a:spLocks noGrp="1"/>
          </p:cNvSpPr>
          <p:nvPr>
            <p:ph idx="1"/>
            <p:custDataLst>
              <p:tags r:id="rId2"/>
            </p:custDataLst>
          </p:nvPr>
        </p:nvSpPr>
        <p:spPr/>
        <p:txBody>
          <a:bodyPr>
            <a:normAutofit fontScale="92500"/>
          </a:bodyPr>
          <a:lstStyle/>
          <a:p>
            <a:pPr marL="274320" lvl="1" indent="-274320">
              <a:buClr>
                <a:schemeClr val="accent3"/>
              </a:buClr>
              <a:buSzPct val="95000"/>
            </a:pPr>
            <a:r>
              <a:rPr lang="fr-CA" dirty="0"/>
              <a:t>Les contre-indications présentées antérieurement quant aux diverses techniques de révision expérientielle s’appliquent </a:t>
            </a:r>
            <a:r>
              <a:rPr lang="fr-CA" dirty="0" smtClean="0"/>
              <a:t>ici</a:t>
            </a:r>
          </a:p>
          <a:p>
            <a:pPr marL="0" lvl="1" indent="0">
              <a:buClr>
                <a:schemeClr val="accent3"/>
              </a:buClr>
              <a:buSzPct val="95000"/>
              <a:buNone/>
            </a:pPr>
            <a:endParaRPr lang="fr-CA" dirty="0"/>
          </a:p>
          <a:p>
            <a:pPr algn="ctr">
              <a:buFont typeface="Wingdings" panose="05000000000000000000" pitchFamily="2" charset="2"/>
              <a:buChar char="v"/>
            </a:pPr>
            <a:r>
              <a:rPr lang="fr-CA" i="1" dirty="0" smtClean="0"/>
              <a:t> Toute </a:t>
            </a:r>
            <a:r>
              <a:rPr lang="fr-CA" i="1" dirty="0"/>
              <a:t>révision expérientielle, potentiellement déstabilisante et néfaste, ne devrait être entreprise que les conditions propices sont établies (voir plus loin)et </a:t>
            </a:r>
            <a:r>
              <a:rPr lang="fr-CA" i="1" dirty="0" smtClean="0"/>
              <a:t>que </a:t>
            </a:r>
            <a:r>
              <a:rPr lang="fr-CA" i="1" dirty="0"/>
              <a:t>si la révision expérientielle a le potentiel d’être thérapeutique </a:t>
            </a:r>
            <a:r>
              <a:rPr lang="fr-CA" i="1" dirty="0" smtClean="0"/>
              <a:t>(</a:t>
            </a:r>
            <a:r>
              <a:rPr lang="fr-CA" i="1" dirty="0"/>
              <a:t>si l’ÉSPT ne résorbe pas à l’aide d’autres interventions employées ou </a:t>
            </a:r>
            <a:r>
              <a:rPr lang="fr-CA" i="1" dirty="0" smtClean="0"/>
              <a:t>s’il </a:t>
            </a:r>
            <a:r>
              <a:rPr lang="fr-CA" i="1" dirty="0"/>
              <a:t>serait thérapeutique de souligner les actions compétentes lors de l’événement traumatique après la résorption de l’ÉSPT</a:t>
            </a:r>
            <a:r>
              <a:rPr lang="fr-CA" i="1" dirty="0" smtClean="0"/>
              <a:t>)</a:t>
            </a:r>
            <a:endParaRPr lang="fr-CA" dirty="0"/>
          </a:p>
          <a:p>
            <a:pPr algn="ctr"/>
            <a:endParaRPr lang="fr-CA" dirty="0"/>
          </a:p>
          <a:p>
            <a:pPr algn="ctr"/>
            <a:endParaRPr lang="fr-CA" dirty="0"/>
          </a:p>
        </p:txBody>
      </p:sp>
    </p:spTree>
    <p:extLst>
      <p:ext uri="{BB962C8B-B14F-4D97-AF65-F5344CB8AC3E}">
        <p14:creationId xmlns:p14="http://schemas.microsoft.com/office/powerpoint/2010/main" val="309479763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a:t>
            </a:r>
            <a:r>
              <a:rPr lang="fr-CA" sz="4800" b="1" dirty="0" smtClean="0"/>
              <a:t> ingrédients relationnels </a:t>
            </a:r>
            <a:endParaRPr lang="fr-CA" dirty="0"/>
          </a:p>
        </p:txBody>
      </p:sp>
      <p:sp>
        <p:nvSpPr>
          <p:cNvPr id="3" name="Espace réservé du contenu 2"/>
          <p:cNvSpPr>
            <a:spLocks noGrp="1"/>
          </p:cNvSpPr>
          <p:nvPr>
            <p:ph idx="1"/>
            <p:custDataLst>
              <p:tags r:id="rId2"/>
            </p:custDataLst>
          </p:nvPr>
        </p:nvSpPr>
        <p:spPr/>
        <p:txBody>
          <a:bodyPr>
            <a:normAutofit fontScale="85000" lnSpcReduction="10000"/>
          </a:bodyPr>
          <a:lstStyle/>
          <a:p>
            <a:r>
              <a:rPr lang="en-GB" b="1" dirty="0" err="1"/>
              <a:t>Développer</a:t>
            </a:r>
            <a:r>
              <a:rPr lang="en-GB" b="1" dirty="0"/>
              <a:t> </a:t>
            </a:r>
            <a:r>
              <a:rPr lang="en-GB" b="1" dirty="0" err="1"/>
              <a:t>une</a:t>
            </a:r>
            <a:r>
              <a:rPr lang="en-GB" b="1" dirty="0"/>
              <a:t> alliance en </a:t>
            </a:r>
          </a:p>
          <a:p>
            <a:pPr marL="0" indent="0">
              <a:buNone/>
            </a:pPr>
            <a:endParaRPr lang="en-GB" dirty="0" smtClean="0"/>
          </a:p>
          <a:p>
            <a:pPr lvl="1"/>
            <a:r>
              <a:rPr lang="fr-CA" dirty="0" smtClean="0"/>
              <a:t>Adoptant </a:t>
            </a:r>
            <a:r>
              <a:rPr lang="fr-CA" dirty="0"/>
              <a:t>une attitude bienveillante et apaisante envers la personne </a:t>
            </a:r>
          </a:p>
          <a:p>
            <a:pPr marL="0" indent="0">
              <a:buNone/>
            </a:pPr>
            <a:endParaRPr lang="fr-CA" dirty="0"/>
          </a:p>
          <a:p>
            <a:pPr lvl="1"/>
            <a:r>
              <a:rPr lang="fr-CA" dirty="0"/>
              <a:t>Procurant ainsi une personne avec laquelle la personne peut créer un lien d’attachement et ainsi internaliser une figure bienveillante et solide, ce qui restructure en soi le monde interne de la </a:t>
            </a:r>
            <a:r>
              <a:rPr lang="fr-CA" dirty="0" smtClean="0"/>
              <a:t>personne</a:t>
            </a:r>
            <a:r>
              <a:rPr lang="fr-CA" dirty="0"/>
              <a:t>	 </a:t>
            </a:r>
          </a:p>
          <a:p>
            <a:pPr lvl="1"/>
            <a:r>
              <a:rPr lang="fr-CA" dirty="0"/>
              <a:t>Offrant de l’espoir en expliquant l’ÉSPT et son processus de rémission </a:t>
            </a:r>
          </a:p>
          <a:p>
            <a:pPr marL="0" indent="0">
              <a:buNone/>
            </a:pPr>
            <a:endParaRPr lang="fr-CA" dirty="0"/>
          </a:p>
          <a:p>
            <a:pPr lvl="1"/>
            <a:r>
              <a:rPr lang="fr-CA" dirty="0"/>
              <a:t>Facilitant la reprise de contrôle sur les environnements interne et externe </a:t>
            </a:r>
          </a:p>
          <a:p>
            <a:pPr marL="0" indent="0">
              <a:buNone/>
            </a:pPr>
            <a:endParaRPr lang="fr-CA" dirty="0"/>
          </a:p>
          <a:p>
            <a:endParaRPr lang="fr-CA" dirty="0"/>
          </a:p>
        </p:txBody>
      </p:sp>
    </p:spTree>
    <p:extLst>
      <p:ext uri="{BB962C8B-B14F-4D97-AF65-F5344CB8AC3E}">
        <p14:creationId xmlns:p14="http://schemas.microsoft.com/office/powerpoint/2010/main" val="19213157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6000" b="1" dirty="0"/>
              <a:t>L</a:t>
            </a:r>
            <a:r>
              <a:rPr lang="fr-CA" sz="5400" b="1" dirty="0"/>
              <a:t>es  ingrédients relationnels </a:t>
            </a:r>
            <a:endParaRPr lang="fr-CA" dirty="0"/>
          </a:p>
        </p:txBody>
      </p:sp>
      <p:sp>
        <p:nvSpPr>
          <p:cNvPr id="3" name="Espace réservé du contenu 2"/>
          <p:cNvSpPr>
            <a:spLocks noGrp="1"/>
          </p:cNvSpPr>
          <p:nvPr>
            <p:ph idx="1"/>
            <p:custDataLst>
              <p:tags r:id="rId2"/>
            </p:custDataLst>
          </p:nvPr>
        </p:nvSpPr>
        <p:spPr/>
        <p:txBody>
          <a:bodyPr>
            <a:normAutofit lnSpcReduction="10000"/>
          </a:bodyPr>
          <a:lstStyle/>
          <a:p>
            <a:pPr lvl="1"/>
            <a:r>
              <a:rPr lang="fr-CA" dirty="0"/>
              <a:t>Restaurant l’estime de soi de la personne à l’aide d’interventions empathiques, </a:t>
            </a:r>
            <a:r>
              <a:rPr lang="fr-CA" dirty="0" smtClean="0"/>
              <a:t>d’</a:t>
            </a:r>
            <a:r>
              <a:rPr lang="fr-CA" dirty="0" err="1" smtClean="0"/>
              <a:t>autodévoilement</a:t>
            </a:r>
            <a:r>
              <a:rPr lang="fr-CA" dirty="0" smtClean="0"/>
              <a:t> </a:t>
            </a:r>
            <a:r>
              <a:rPr lang="fr-CA" dirty="0"/>
              <a:t>et l’identification des stratégies efficaces spontanément employées par la personne </a:t>
            </a:r>
            <a:endParaRPr lang="fr-CA" dirty="0" smtClean="0"/>
          </a:p>
          <a:p>
            <a:pPr marL="393192" lvl="1" indent="0">
              <a:buNone/>
            </a:pPr>
            <a:endParaRPr lang="fr-CA" dirty="0" smtClean="0"/>
          </a:p>
          <a:p>
            <a:pPr lvl="1"/>
            <a:r>
              <a:rPr lang="fr-CA" dirty="0" smtClean="0"/>
              <a:t>Aidant </a:t>
            </a:r>
            <a:r>
              <a:rPr lang="fr-CA" dirty="0"/>
              <a:t>à réduire l’</a:t>
            </a:r>
            <a:r>
              <a:rPr lang="fr-CA" dirty="0" err="1"/>
              <a:t>hyperactivation</a:t>
            </a:r>
            <a:r>
              <a:rPr lang="fr-CA" dirty="0"/>
              <a:t> neurobiologique de la personne</a:t>
            </a:r>
          </a:p>
          <a:p>
            <a:pPr marL="0" indent="0">
              <a:buNone/>
            </a:pPr>
            <a:endParaRPr lang="fr-CA" dirty="0"/>
          </a:p>
          <a:p>
            <a:pPr lvl="1"/>
            <a:r>
              <a:rPr lang="fr-CA" dirty="0"/>
              <a:t>En procédant à dose tolérable, soit en respectant les limites neurobiologiques et psychologiques de la personne </a:t>
            </a:r>
          </a:p>
          <a:p>
            <a:endParaRPr lang="fr-CA" dirty="0"/>
          </a:p>
        </p:txBody>
      </p:sp>
    </p:spTree>
    <p:extLst>
      <p:ext uri="{BB962C8B-B14F-4D97-AF65-F5344CB8AC3E}">
        <p14:creationId xmlns:p14="http://schemas.microsoft.com/office/powerpoint/2010/main" val="245609576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6000" b="1" dirty="0"/>
              <a:t>L</a:t>
            </a:r>
            <a:r>
              <a:rPr lang="fr-CA" sz="5400" b="1" dirty="0"/>
              <a:t>es  ingrédients relationnels </a:t>
            </a:r>
            <a:endParaRPr lang="fr-CA" dirty="0"/>
          </a:p>
        </p:txBody>
      </p:sp>
      <p:sp>
        <p:nvSpPr>
          <p:cNvPr id="3" name="Espace réservé du contenu 2"/>
          <p:cNvSpPr>
            <a:spLocks noGrp="1"/>
          </p:cNvSpPr>
          <p:nvPr>
            <p:ph idx="1"/>
            <p:custDataLst>
              <p:tags r:id="rId2"/>
            </p:custDataLst>
          </p:nvPr>
        </p:nvSpPr>
        <p:spPr/>
        <p:txBody>
          <a:bodyPr/>
          <a:lstStyle/>
          <a:p>
            <a:r>
              <a:rPr lang="en-GB" b="1" dirty="0" err="1"/>
              <a:t>Gérer</a:t>
            </a:r>
            <a:r>
              <a:rPr lang="en-GB" b="1" dirty="0"/>
              <a:t> le </a:t>
            </a:r>
            <a:r>
              <a:rPr lang="en-GB" b="1" dirty="0" err="1"/>
              <a:t>transfert</a:t>
            </a:r>
            <a:r>
              <a:rPr lang="en-GB" b="1" dirty="0"/>
              <a:t> en </a:t>
            </a:r>
            <a:endParaRPr lang="en-GB" b="1" dirty="0" smtClean="0"/>
          </a:p>
          <a:p>
            <a:pPr lvl="1"/>
            <a:r>
              <a:rPr lang="fr-CA" dirty="0" smtClean="0"/>
              <a:t>identifiant </a:t>
            </a:r>
            <a:r>
              <a:rPr lang="fr-CA" dirty="0"/>
              <a:t>les manifestations transférentielles (sans nécessairement les partager)  </a:t>
            </a:r>
          </a:p>
          <a:p>
            <a:pPr lvl="1"/>
            <a:r>
              <a:rPr lang="fr-CA" dirty="0"/>
              <a:t>Interprétant, doucement, les réactions transférentielles en termes d’une projection d’une représentation interne d’autrui sur le psychothérapeute </a:t>
            </a:r>
            <a:endParaRPr lang="fr-CA" dirty="0" smtClean="0"/>
          </a:p>
          <a:p>
            <a:pPr lvl="1"/>
            <a:r>
              <a:rPr lang="fr-CA" dirty="0"/>
              <a:t>S’attendant à être perçu comme un sauveur, un agresseur, un intrus,  un interrogateur, un contrôleur, une autorité, un témoin indifférent ou encore la victime potentielle de l’agressivité de la personne, et à être ‘invité’ à se comporter ainsi (</a:t>
            </a:r>
            <a:r>
              <a:rPr lang="fr-CA" dirty="0" err="1"/>
              <a:t>McCann</a:t>
            </a:r>
            <a:r>
              <a:rPr lang="fr-CA" dirty="0"/>
              <a:t> &amp; </a:t>
            </a:r>
            <a:r>
              <a:rPr lang="fr-CA" dirty="0" err="1"/>
              <a:t>Pearlman</a:t>
            </a:r>
            <a:r>
              <a:rPr lang="fr-CA" dirty="0"/>
              <a:t>, 1990)</a:t>
            </a:r>
          </a:p>
          <a:p>
            <a:pPr lvl="1"/>
            <a:endParaRPr lang="fr-CA" dirty="0"/>
          </a:p>
          <a:p>
            <a:endParaRPr lang="fr-CA" b="1" dirty="0"/>
          </a:p>
        </p:txBody>
      </p:sp>
    </p:spTree>
    <p:extLst>
      <p:ext uri="{BB962C8B-B14F-4D97-AF65-F5344CB8AC3E}">
        <p14:creationId xmlns:p14="http://schemas.microsoft.com/office/powerpoint/2010/main" val="422947267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ingrédients relationnels </a:t>
            </a:r>
            <a:endParaRPr lang="fr-CA" dirty="0"/>
          </a:p>
        </p:txBody>
      </p:sp>
      <p:sp>
        <p:nvSpPr>
          <p:cNvPr id="3" name="Espace réservé du contenu 2"/>
          <p:cNvSpPr>
            <a:spLocks noGrp="1"/>
          </p:cNvSpPr>
          <p:nvPr>
            <p:ph idx="1"/>
            <p:custDataLst>
              <p:tags r:id="rId2"/>
            </p:custDataLst>
          </p:nvPr>
        </p:nvSpPr>
        <p:spPr/>
        <p:txBody>
          <a:bodyPr/>
          <a:lstStyle/>
          <a:p>
            <a:pPr lvl="1"/>
            <a:r>
              <a:rPr lang="fr-CA" dirty="0"/>
              <a:t>Comprenant que les réactions transférentielles sont, d’abord et avant tout, basées sur la relation aux parents dans l’enfance </a:t>
            </a:r>
            <a:endParaRPr lang="fr-CA" dirty="0" smtClean="0"/>
          </a:p>
          <a:p>
            <a:pPr marL="393192" lvl="1" indent="0">
              <a:buNone/>
            </a:pPr>
            <a:endParaRPr lang="fr-CA" dirty="0" smtClean="0"/>
          </a:p>
          <a:p>
            <a:pPr lvl="1"/>
            <a:r>
              <a:rPr lang="fr-CA" dirty="0"/>
              <a:t>Identifiant nos réactions </a:t>
            </a:r>
            <a:r>
              <a:rPr lang="fr-CA" dirty="0" err="1" smtClean="0"/>
              <a:t>contrétransférentielles</a:t>
            </a:r>
            <a:r>
              <a:rPr lang="fr-CA" dirty="0" smtClean="0"/>
              <a:t> </a:t>
            </a:r>
            <a:r>
              <a:rPr lang="fr-CA" dirty="0"/>
              <a:t>en fonction d’une </a:t>
            </a:r>
            <a:r>
              <a:rPr lang="fr-CA" i="1" dirty="0"/>
              <a:t>identification projective</a:t>
            </a:r>
            <a:r>
              <a:rPr lang="fr-CA" dirty="0"/>
              <a:t> de la </a:t>
            </a:r>
            <a:r>
              <a:rPr lang="fr-CA" dirty="0" smtClean="0"/>
              <a:t>personne</a:t>
            </a:r>
          </a:p>
          <a:p>
            <a:pPr marL="393192" lvl="1" indent="0">
              <a:buNone/>
            </a:pPr>
            <a:endParaRPr lang="fr-CA" sz="2800" dirty="0"/>
          </a:p>
          <a:p>
            <a:pPr lvl="1"/>
            <a:r>
              <a:rPr lang="fr-CA" dirty="0"/>
              <a:t>Évitant d’agir nos réactions </a:t>
            </a:r>
            <a:r>
              <a:rPr lang="fr-CA" dirty="0" err="1"/>
              <a:t>contretransférentielles</a:t>
            </a:r>
            <a:r>
              <a:rPr lang="fr-CA" dirty="0"/>
              <a:t> en psychothérapie</a:t>
            </a:r>
          </a:p>
          <a:p>
            <a:pPr lvl="1"/>
            <a:endParaRPr lang="fr-CA" dirty="0"/>
          </a:p>
          <a:p>
            <a:endParaRPr lang="fr-CA" dirty="0"/>
          </a:p>
        </p:txBody>
      </p:sp>
    </p:spTree>
    <p:extLst>
      <p:ext uri="{BB962C8B-B14F-4D97-AF65-F5344CB8AC3E}">
        <p14:creationId xmlns:p14="http://schemas.microsoft.com/office/powerpoint/2010/main" val="132218970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ingrédients relationnels </a:t>
            </a:r>
            <a:endParaRPr lang="fr-CA" dirty="0"/>
          </a:p>
        </p:txBody>
      </p:sp>
      <p:sp>
        <p:nvSpPr>
          <p:cNvPr id="3" name="Espace réservé du contenu 2"/>
          <p:cNvSpPr>
            <a:spLocks noGrp="1"/>
          </p:cNvSpPr>
          <p:nvPr>
            <p:ph idx="1"/>
            <p:custDataLst>
              <p:tags r:id="rId2"/>
            </p:custDataLst>
          </p:nvPr>
        </p:nvSpPr>
        <p:spPr/>
        <p:txBody>
          <a:bodyPr>
            <a:normAutofit fontScale="92500" lnSpcReduction="20000"/>
          </a:bodyPr>
          <a:lstStyle/>
          <a:p>
            <a:pPr lvl="1"/>
            <a:r>
              <a:rPr lang="fr-CA" dirty="0"/>
              <a:t>Éprouver l’affect et l’état associés à toute identification projective, pour utiliser cette information afin de connaître le vécu intime de la </a:t>
            </a:r>
            <a:r>
              <a:rPr lang="fr-CA" dirty="0" smtClean="0"/>
              <a:t>personne</a:t>
            </a:r>
          </a:p>
          <a:p>
            <a:pPr marL="393192" lvl="1" indent="0">
              <a:buNone/>
            </a:pPr>
            <a:endParaRPr lang="fr-CA" dirty="0"/>
          </a:p>
          <a:p>
            <a:pPr algn="ctr">
              <a:buFont typeface="Wingdings" panose="05000000000000000000" pitchFamily="2" charset="2"/>
              <a:buChar char="v"/>
            </a:pPr>
            <a:r>
              <a:rPr lang="fr-CA" sz="2800" i="1" dirty="0"/>
              <a:t> </a:t>
            </a:r>
            <a:r>
              <a:rPr lang="fr-CA" sz="2800" i="1" dirty="0" smtClean="0"/>
              <a:t>	Ces </a:t>
            </a:r>
            <a:r>
              <a:rPr lang="fr-CA" sz="2800" i="1" dirty="0"/>
              <a:t>représentations internes sont projetées sur le </a:t>
            </a:r>
            <a:r>
              <a:rPr lang="fr-CA" sz="2800" i="1" dirty="0" smtClean="0"/>
              <a:t>	psychothérapeute(</a:t>
            </a:r>
            <a:r>
              <a:rPr lang="fr-CA" sz="2800" i="1" dirty="0" err="1" smtClean="0"/>
              <a:t>e.g</a:t>
            </a:r>
            <a:r>
              <a:rPr lang="fr-CA" sz="2800" i="1" dirty="0"/>
              <a:t>. l’impuissance est </a:t>
            </a:r>
            <a:r>
              <a:rPr lang="fr-CA" sz="2800" i="1" dirty="0" smtClean="0"/>
              <a:t>si intolérable </a:t>
            </a:r>
            <a:r>
              <a:rPr lang="fr-CA" sz="2800" i="1" dirty="0"/>
              <a:t>que la personne la projette sur nous),            mais, quoique cela soit une défense, cela permet à la personne  de ‘voir’    </a:t>
            </a:r>
            <a:r>
              <a:rPr lang="fr-CA" sz="2800" i="1" dirty="0" smtClean="0"/>
              <a:t>Comment </a:t>
            </a:r>
            <a:r>
              <a:rPr lang="fr-CA" sz="2800" i="1" dirty="0"/>
              <a:t>nous gérons et de s’identifier à notre contenance.  Nous devons être à l’affût des projections, accepter de les vivre et  de les contenir, tout en demeurant </a:t>
            </a:r>
            <a:r>
              <a:rPr lang="fr-CA" sz="2800" i="1" dirty="0" smtClean="0"/>
              <a:t>présents </a:t>
            </a:r>
            <a:r>
              <a:rPr lang="fr-CA" sz="2800" i="1" dirty="0"/>
              <a:t>et en agissant avec </a:t>
            </a:r>
            <a:r>
              <a:rPr lang="fr-CA" sz="2800" i="1" dirty="0" smtClean="0"/>
              <a:t>compétence</a:t>
            </a:r>
            <a:endParaRPr lang="fr-CA" dirty="0"/>
          </a:p>
        </p:txBody>
      </p:sp>
    </p:spTree>
    <p:extLst>
      <p:ext uri="{BB962C8B-B14F-4D97-AF65-F5344CB8AC3E}">
        <p14:creationId xmlns:p14="http://schemas.microsoft.com/office/powerpoint/2010/main" val="268996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t>Le modèle d’Horowitz </a:t>
            </a:r>
            <a:r>
              <a:rPr lang="fr-CA" sz="3100" dirty="0"/>
              <a:t>(1976, 1984, 2001) </a:t>
            </a:r>
            <a:endParaRPr lang="fr-FR" sz="3100" dirty="0"/>
          </a:p>
        </p:txBody>
      </p:sp>
      <p:sp>
        <p:nvSpPr>
          <p:cNvPr id="3" name="Espace réservé du contenu 2"/>
          <p:cNvSpPr>
            <a:spLocks noGrp="1"/>
          </p:cNvSpPr>
          <p:nvPr>
            <p:ph idx="1"/>
            <p:custDataLst>
              <p:tags r:id="rId2"/>
            </p:custDataLst>
          </p:nvPr>
        </p:nvSpPr>
        <p:spPr/>
        <p:txBody>
          <a:bodyPr>
            <a:normAutofit/>
          </a:bodyPr>
          <a:lstStyle/>
          <a:p>
            <a:r>
              <a:rPr lang="fr-FR" dirty="0"/>
              <a:t>P</a:t>
            </a:r>
            <a:r>
              <a:rPr lang="fr-FR" dirty="0" smtClean="0"/>
              <a:t>sychiatre </a:t>
            </a:r>
            <a:r>
              <a:rPr lang="fr-FR" dirty="0"/>
              <a:t>et </a:t>
            </a:r>
            <a:r>
              <a:rPr lang="fr-FR" dirty="0" smtClean="0"/>
              <a:t>psychanalyste fait </a:t>
            </a:r>
            <a:r>
              <a:rPr lang="fr-FR" dirty="0"/>
              <a:t>un travail </a:t>
            </a:r>
            <a:r>
              <a:rPr lang="fr-FR" dirty="0" smtClean="0"/>
              <a:t>d’intégration</a:t>
            </a:r>
          </a:p>
          <a:p>
            <a:r>
              <a:rPr lang="en-CA" dirty="0" smtClean="0"/>
              <a:t>Son </a:t>
            </a:r>
            <a:r>
              <a:rPr lang="en-CA" dirty="0" err="1" smtClean="0"/>
              <a:t>modèle</a:t>
            </a:r>
            <a:r>
              <a:rPr lang="en-CA" dirty="0" smtClean="0"/>
              <a:t> </a:t>
            </a:r>
            <a:r>
              <a:rPr lang="en-CA" dirty="0" err="1" smtClean="0"/>
              <a:t>est</a:t>
            </a:r>
            <a:r>
              <a:rPr lang="en-CA" dirty="0" smtClean="0"/>
              <a:t> </a:t>
            </a:r>
            <a:r>
              <a:rPr lang="en-CA" dirty="0" err="1" smtClean="0"/>
              <a:t>fonction</a:t>
            </a:r>
            <a:r>
              <a:rPr lang="en-CA" dirty="0" smtClean="0"/>
              <a:t> </a:t>
            </a:r>
          </a:p>
          <a:p>
            <a:r>
              <a:rPr lang="en-CA" dirty="0" smtClean="0"/>
              <a:t>Du passé</a:t>
            </a:r>
          </a:p>
          <a:p>
            <a:r>
              <a:rPr lang="en-CA" dirty="0" smtClean="0"/>
              <a:t>Du </a:t>
            </a:r>
            <a:r>
              <a:rPr lang="en-CA" dirty="0" err="1" smtClean="0"/>
              <a:t>présent</a:t>
            </a:r>
            <a:endParaRPr lang="en-CA" dirty="0" smtClean="0"/>
          </a:p>
          <a:p>
            <a:r>
              <a:rPr lang="en-CA" dirty="0" smtClean="0"/>
              <a:t>De la situation </a:t>
            </a:r>
            <a:r>
              <a:rPr lang="en-CA" dirty="0" err="1" smtClean="0"/>
              <a:t>traumatique</a:t>
            </a:r>
            <a:endParaRPr lang="en-CA" dirty="0" smtClean="0"/>
          </a:p>
          <a:p>
            <a:r>
              <a:rPr lang="en-CA" dirty="0" smtClean="0"/>
              <a:t>A  </a:t>
            </a:r>
            <a:r>
              <a:rPr lang="en-CA" dirty="0" err="1" smtClean="0"/>
              <a:t>commencé</a:t>
            </a:r>
            <a:r>
              <a:rPr lang="en-CA" dirty="0" smtClean="0"/>
              <a:t> par la </a:t>
            </a:r>
            <a:r>
              <a:rPr lang="en-CA" dirty="0" err="1" smtClean="0"/>
              <a:t>théorie</a:t>
            </a:r>
            <a:r>
              <a:rPr lang="en-CA" dirty="0" smtClean="0"/>
              <a:t> de </a:t>
            </a:r>
            <a:r>
              <a:rPr lang="en-CA" dirty="0" err="1" smtClean="0"/>
              <a:t>l’information</a:t>
            </a:r>
            <a:r>
              <a:rPr lang="en-CA" dirty="0" smtClean="0"/>
              <a:t> </a:t>
            </a:r>
            <a:r>
              <a:rPr lang="fr-FR" dirty="0" smtClean="0"/>
              <a:t>qui s’applique à différentes sciences et théorie des systèmes</a:t>
            </a:r>
          </a:p>
          <a:p>
            <a:endParaRPr lang="fr-FR"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ingrédients relationnels </a:t>
            </a:r>
            <a:endParaRPr lang="fr-CA" dirty="0"/>
          </a:p>
        </p:txBody>
      </p:sp>
      <p:sp>
        <p:nvSpPr>
          <p:cNvPr id="3" name="Espace réservé du contenu 2"/>
          <p:cNvSpPr>
            <a:spLocks noGrp="1"/>
          </p:cNvSpPr>
          <p:nvPr>
            <p:ph idx="1"/>
            <p:custDataLst>
              <p:tags r:id="rId2"/>
            </p:custDataLst>
          </p:nvPr>
        </p:nvSpPr>
        <p:spPr/>
        <p:txBody>
          <a:bodyPr>
            <a:normAutofit fontScale="92500" lnSpcReduction="20000"/>
          </a:bodyPr>
          <a:lstStyle/>
          <a:p>
            <a:pPr lvl="1"/>
            <a:r>
              <a:rPr lang="fr-CA" dirty="0"/>
              <a:t>Une telle gestion </a:t>
            </a:r>
            <a:r>
              <a:rPr lang="fr-CA" dirty="0" err="1"/>
              <a:t>contretransférentielle</a:t>
            </a:r>
            <a:r>
              <a:rPr lang="fr-CA" dirty="0"/>
              <a:t> est en soi </a:t>
            </a:r>
            <a:r>
              <a:rPr lang="fr-CA" dirty="0" smtClean="0"/>
              <a:t>thérapeutique, </a:t>
            </a:r>
            <a:r>
              <a:rPr lang="fr-CA" dirty="0"/>
              <a:t>car la personne finit par percevoir comment le psychothérapeute gère ces états émotifs de manière adaptée (</a:t>
            </a:r>
            <a:r>
              <a:rPr lang="fr-CA" dirty="0" err="1"/>
              <a:t>Catherall</a:t>
            </a:r>
            <a:r>
              <a:rPr lang="fr-CA" dirty="0"/>
              <a:t>, 1991</a:t>
            </a:r>
            <a:r>
              <a:rPr lang="fr-CA" dirty="0" smtClean="0"/>
              <a:t>)</a:t>
            </a:r>
          </a:p>
          <a:p>
            <a:pPr lvl="1"/>
            <a:endParaRPr lang="fr-CA" dirty="0"/>
          </a:p>
          <a:p>
            <a:pPr lvl="1"/>
            <a:r>
              <a:rPr lang="fr-CA" dirty="0"/>
              <a:t>Au plan </a:t>
            </a:r>
            <a:r>
              <a:rPr lang="fr-CA" dirty="0" err="1"/>
              <a:t>contretransférentiel</a:t>
            </a:r>
            <a:r>
              <a:rPr lang="fr-CA" dirty="0"/>
              <a:t>, nombreux deviennent </a:t>
            </a:r>
            <a:r>
              <a:rPr lang="fr-CA" dirty="0" err="1"/>
              <a:t>rejetants</a:t>
            </a:r>
            <a:r>
              <a:rPr lang="fr-CA" dirty="0"/>
              <a:t>, indifférents ou sauveurs  face à une personne ayant été victime. Nous pouvons aussi devenir fâchés ou enragés envers l’agresseur ou la société, ou encore vouloir trouver des ‘excuses’ aux comportements de l’agresseur ou s’attarder à vouloir le comprendre en psychothérapie.  Face à une intense souffrance, nous pouvons aussi vivre une grande impuissance ou un submergement. Ces réactions </a:t>
            </a:r>
            <a:r>
              <a:rPr lang="fr-CA" dirty="0" err="1" smtClean="0"/>
              <a:t>contrétransférentielles</a:t>
            </a:r>
            <a:r>
              <a:rPr lang="fr-CA" dirty="0" smtClean="0"/>
              <a:t> </a:t>
            </a:r>
            <a:r>
              <a:rPr lang="fr-CA" dirty="0"/>
              <a:t>nous amènent à perdre de vue la personne et doivent être </a:t>
            </a:r>
            <a:r>
              <a:rPr lang="fr-CA" dirty="0" smtClean="0"/>
              <a:t>contenues</a:t>
            </a:r>
            <a:endParaRPr lang="fr-CA" dirty="0"/>
          </a:p>
          <a:p>
            <a:pPr lvl="1"/>
            <a:endParaRPr lang="fr-CA" dirty="0"/>
          </a:p>
        </p:txBody>
      </p:sp>
    </p:spTree>
    <p:extLst>
      <p:ext uri="{BB962C8B-B14F-4D97-AF65-F5344CB8AC3E}">
        <p14:creationId xmlns:p14="http://schemas.microsoft.com/office/powerpoint/2010/main" val="211892347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ingrédients relationnels </a:t>
            </a:r>
            <a:endParaRPr lang="fr-CA" dirty="0"/>
          </a:p>
        </p:txBody>
      </p:sp>
      <p:sp>
        <p:nvSpPr>
          <p:cNvPr id="3" name="Espace réservé du contenu 2"/>
          <p:cNvSpPr>
            <a:spLocks noGrp="1"/>
          </p:cNvSpPr>
          <p:nvPr>
            <p:ph idx="1"/>
            <p:custDataLst>
              <p:tags r:id="rId2"/>
            </p:custDataLst>
          </p:nvPr>
        </p:nvSpPr>
        <p:spPr/>
        <p:txBody>
          <a:bodyPr/>
          <a:lstStyle/>
          <a:p>
            <a:pPr algn="ctr">
              <a:buFont typeface="Wingdings" panose="05000000000000000000" pitchFamily="2" charset="2"/>
              <a:buChar char="v"/>
            </a:pPr>
            <a:r>
              <a:rPr lang="fr-CA" i="1" dirty="0"/>
              <a:t> </a:t>
            </a:r>
            <a:r>
              <a:rPr lang="fr-CA" i="1" dirty="0" smtClean="0"/>
              <a:t>Pendant plusieurs mois de supervision, un psychologue disait souvent  qu’il ne     pourrait pas aider toute nouvelle personne. L’interprétation de ce 	contretransfert, basé sur la projection de l’impuissance de l’ÉSPT l’amena à dépasser cette réaction</a:t>
            </a:r>
            <a:endParaRPr lang="fr-CA" dirty="0" smtClean="0"/>
          </a:p>
          <a:p>
            <a:pPr marL="548640" lvl="3" indent="-274320">
              <a:buSzPct val="95000"/>
            </a:pPr>
            <a:r>
              <a:rPr lang="fr-CA" sz="2300" dirty="0"/>
              <a:t>Les réactions </a:t>
            </a:r>
            <a:r>
              <a:rPr lang="fr-CA" sz="2300" dirty="0" err="1" smtClean="0"/>
              <a:t>contrétransférentielles</a:t>
            </a:r>
            <a:r>
              <a:rPr lang="fr-CA" sz="2300" dirty="0" smtClean="0"/>
              <a:t> </a:t>
            </a:r>
            <a:r>
              <a:rPr lang="fr-CA" sz="2300" dirty="0"/>
              <a:t>dues à nos propres conflits non résolus doivent être identifiées et </a:t>
            </a:r>
            <a:r>
              <a:rPr lang="fr-CA" sz="2300" dirty="0" err="1"/>
              <a:t>perlaborées</a:t>
            </a:r>
            <a:r>
              <a:rPr lang="fr-CA" sz="2300" dirty="0"/>
              <a:t> avec l’aide d’un superviseur ou d’un psychothérapeute. Je ne vois pas d’autre </a:t>
            </a:r>
            <a:r>
              <a:rPr lang="fr-CA" sz="2300" dirty="0" smtClean="0"/>
              <a:t>choix</a:t>
            </a:r>
            <a:endParaRPr lang="fr-CA" dirty="0"/>
          </a:p>
        </p:txBody>
      </p:sp>
    </p:spTree>
    <p:extLst>
      <p:ext uri="{BB962C8B-B14F-4D97-AF65-F5344CB8AC3E}">
        <p14:creationId xmlns:p14="http://schemas.microsoft.com/office/powerpoint/2010/main" val="6550891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6000" b="1" dirty="0"/>
              <a:t>L</a:t>
            </a:r>
            <a:r>
              <a:rPr lang="fr-CA" sz="5400" b="1" dirty="0"/>
              <a:t>es  </a:t>
            </a:r>
            <a:r>
              <a:rPr lang="fr-CA" sz="5400" b="1" dirty="0" smtClean="0"/>
              <a:t>ingrédients</a:t>
            </a:r>
            <a:r>
              <a:rPr lang="fr-CA" b="1" dirty="0"/>
              <a:t> </a:t>
            </a:r>
            <a:r>
              <a:rPr lang="fr-CA" sz="5400" b="1" dirty="0"/>
              <a:t>techniques</a:t>
            </a:r>
            <a:r>
              <a:rPr lang="fr-CA" b="1" dirty="0"/>
              <a:t> </a:t>
            </a:r>
          </a:p>
        </p:txBody>
      </p:sp>
      <p:sp>
        <p:nvSpPr>
          <p:cNvPr id="3" name="Espace réservé du contenu 2"/>
          <p:cNvSpPr>
            <a:spLocks noGrp="1"/>
          </p:cNvSpPr>
          <p:nvPr>
            <p:ph idx="1"/>
            <p:custDataLst>
              <p:tags r:id="rId2"/>
            </p:custDataLst>
          </p:nvPr>
        </p:nvSpPr>
        <p:spPr/>
        <p:txBody>
          <a:bodyPr/>
          <a:lstStyle/>
          <a:p>
            <a:pPr lvl="0"/>
            <a:r>
              <a:rPr lang="fr-CA" dirty="0"/>
              <a:t>Les techniques visant à réduire l’activation amènent la personne à considérer ses propres réactions, internes ou externes, comme des réactions à être transformées, afin de regagner du contrôle. Ces interventions sont surtout d’ordre comportemental et cognitif, mais elles peuvent </a:t>
            </a:r>
            <a:endParaRPr lang="fr-CA" dirty="0" smtClean="0"/>
          </a:p>
          <a:p>
            <a:pPr marL="0" lvl="0" indent="0">
              <a:buNone/>
            </a:pPr>
            <a:endParaRPr lang="fr-CA" dirty="0"/>
          </a:p>
          <a:p>
            <a:pPr algn="ctr">
              <a:buFont typeface="Wingdings" panose="05000000000000000000" pitchFamily="2" charset="2"/>
              <a:buChar char="q"/>
            </a:pPr>
            <a:r>
              <a:rPr lang="fr-CA" dirty="0" smtClean="0"/>
              <a:t> &gt;  </a:t>
            </a:r>
            <a:r>
              <a:rPr lang="fr-CA" dirty="0"/>
              <a:t>P</a:t>
            </a:r>
            <a:r>
              <a:rPr lang="fr-CA" dirty="0" smtClean="0"/>
              <a:t>harmacologiques</a:t>
            </a:r>
            <a:r>
              <a:rPr lang="fr-CA" dirty="0"/>
              <a:t>, comportementales, cognitives, humanistes </a:t>
            </a:r>
            <a:r>
              <a:rPr lang="fr-CA" dirty="0" smtClean="0"/>
              <a:t>et dynamiques</a:t>
            </a:r>
            <a:endParaRPr lang="fr-CA" dirty="0"/>
          </a:p>
          <a:p>
            <a:endParaRPr lang="fr-CA" dirty="0"/>
          </a:p>
        </p:txBody>
      </p:sp>
    </p:spTree>
    <p:extLst>
      <p:ext uri="{BB962C8B-B14F-4D97-AF65-F5344CB8AC3E}">
        <p14:creationId xmlns:p14="http://schemas.microsoft.com/office/powerpoint/2010/main" val="224670362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ingrédients</a:t>
            </a:r>
            <a:r>
              <a:rPr lang="fr-CA" b="1" dirty="0"/>
              <a:t> </a:t>
            </a:r>
            <a:r>
              <a:rPr lang="fr-CA" sz="4800" b="1" dirty="0"/>
              <a:t>techniques</a:t>
            </a:r>
            <a:r>
              <a:rPr lang="fr-CA" b="1" dirty="0"/>
              <a:t> </a:t>
            </a:r>
            <a:endParaRPr lang="fr-CA" dirty="0"/>
          </a:p>
        </p:txBody>
      </p:sp>
      <p:sp>
        <p:nvSpPr>
          <p:cNvPr id="3" name="Espace réservé du contenu 2"/>
          <p:cNvSpPr>
            <a:spLocks noGrp="1"/>
          </p:cNvSpPr>
          <p:nvPr>
            <p:ph idx="1"/>
            <p:custDataLst>
              <p:tags r:id="rId2"/>
            </p:custDataLst>
          </p:nvPr>
        </p:nvSpPr>
        <p:spPr/>
        <p:txBody>
          <a:bodyPr/>
          <a:lstStyle/>
          <a:p>
            <a:pPr>
              <a:buFont typeface="Wingdings" panose="05000000000000000000" pitchFamily="2" charset="2"/>
              <a:buChar char="v"/>
            </a:pPr>
            <a:r>
              <a:rPr lang="fr-CA" i="1" dirty="0"/>
              <a:t>	Conjointement, les interventions réduisant ou suscitant de l’anxiété induisent une 	attitude d’auto-apaisement, de modulation, car les personnes ayant un ÉSPT se présentent très souvent avec une attitude fort critique en </a:t>
            </a:r>
            <a:r>
              <a:rPr lang="fr-CA" i="1" dirty="0" smtClean="0"/>
              <a:t>soi,</a:t>
            </a:r>
            <a:r>
              <a:rPr lang="fr-CA" dirty="0"/>
              <a:t> </a:t>
            </a:r>
            <a:r>
              <a:rPr lang="fr-CA" i="1" dirty="0" smtClean="0"/>
              <a:t>voire </a:t>
            </a:r>
            <a:r>
              <a:rPr lang="fr-CA" i="1" dirty="0"/>
              <a:t>méprisante et agressive, et souvent cachée.</a:t>
            </a:r>
            <a:endParaRPr lang="fr-CA" dirty="0"/>
          </a:p>
          <a:p>
            <a:endParaRPr lang="fr-CA" dirty="0"/>
          </a:p>
        </p:txBody>
      </p:sp>
    </p:spTree>
    <p:extLst>
      <p:ext uri="{BB962C8B-B14F-4D97-AF65-F5344CB8AC3E}">
        <p14:creationId xmlns:p14="http://schemas.microsoft.com/office/powerpoint/2010/main" val="279176383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5400" b="1" dirty="0"/>
              <a:t>L</a:t>
            </a:r>
            <a:r>
              <a:rPr lang="fr-CA" sz="4800" b="1" dirty="0"/>
              <a:t>es  ingrédients</a:t>
            </a:r>
            <a:r>
              <a:rPr lang="fr-CA" b="1" dirty="0"/>
              <a:t> </a:t>
            </a:r>
            <a:r>
              <a:rPr lang="fr-CA" sz="4800" b="1" dirty="0"/>
              <a:t>techniques</a:t>
            </a:r>
            <a:r>
              <a:rPr lang="fr-CA" b="1" dirty="0"/>
              <a:t> </a:t>
            </a:r>
            <a:endParaRPr lang="fr-CA" dirty="0"/>
          </a:p>
        </p:txBody>
      </p:sp>
      <p:sp>
        <p:nvSpPr>
          <p:cNvPr id="3" name="Espace réservé du contenu 2"/>
          <p:cNvSpPr>
            <a:spLocks noGrp="1"/>
          </p:cNvSpPr>
          <p:nvPr>
            <p:ph idx="1"/>
            <p:custDataLst>
              <p:tags r:id="rId2"/>
            </p:custDataLst>
          </p:nvPr>
        </p:nvSpPr>
        <p:spPr/>
        <p:txBody>
          <a:bodyPr>
            <a:normAutofit fontScale="92500"/>
          </a:bodyPr>
          <a:lstStyle/>
          <a:p>
            <a:pPr lvl="0"/>
            <a:r>
              <a:rPr lang="fr-CA" dirty="0"/>
              <a:t>Les techniques visant à réviser et  à intégrer les mémoires traumatiques, ainsi que leurs conséquences internes et </a:t>
            </a:r>
            <a:r>
              <a:rPr lang="fr-CA" dirty="0" smtClean="0"/>
              <a:t>externes </a:t>
            </a:r>
            <a:r>
              <a:rPr lang="fr-CA" dirty="0"/>
              <a:t>provoquent toujours une activation </a:t>
            </a:r>
            <a:r>
              <a:rPr lang="fr-CA" dirty="0" smtClean="0"/>
              <a:t>intense, </a:t>
            </a:r>
            <a:r>
              <a:rPr lang="fr-CA" dirty="0"/>
              <a:t>car elles suscitent les réactions envers lesquelles la personne se défend afin de ne pas les éprouver.</a:t>
            </a:r>
          </a:p>
          <a:p>
            <a:pPr algn="ctr">
              <a:buFont typeface="Wingdings" panose="05000000000000000000" pitchFamily="2" charset="2"/>
              <a:buChar char="v"/>
            </a:pPr>
            <a:r>
              <a:rPr lang="fr-CA" dirty="0" smtClean="0"/>
              <a:t> </a:t>
            </a:r>
            <a:r>
              <a:rPr lang="fr-CA" dirty="0"/>
              <a:t> = &gt;  </a:t>
            </a:r>
            <a:r>
              <a:rPr lang="fr-CA" dirty="0" smtClean="0"/>
              <a:t>Une </a:t>
            </a:r>
            <a:r>
              <a:rPr lang="fr-CA" dirty="0"/>
              <a:t>révision expérientielle de l’événement traumatique (</a:t>
            </a:r>
            <a:r>
              <a:rPr lang="fr-CA" dirty="0" smtClean="0"/>
              <a:t>séquentielle, graduelle </a:t>
            </a:r>
            <a:r>
              <a:rPr lang="fr-CA" dirty="0"/>
              <a:t>et sous le contrôle permanent de la personne), d’abord à l’état </a:t>
            </a:r>
            <a:r>
              <a:rPr lang="fr-CA" dirty="0" smtClean="0"/>
              <a:t>d’éveil </a:t>
            </a:r>
            <a:r>
              <a:rPr lang="fr-CA" dirty="0"/>
              <a:t>usuel puis à l’aide d’une technique </a:t>
            </a:r>
            <a:endParaRPr lang="fr-CA" dirty="0" smtClean="0"/>
          </a:p>
          <a:p>
            <a:pPr algn="ctr">
              <a:buFont typeface="Wingdings" panose="05000000000000000000" pitchFamily="2" charset="2"/>
              <a:buChar char="v"/>
            </a:pPr>
            <a:r>
              <a:rPr lang="fr-CA" i="1" dirty="0"/>
              <a:t>	Pour résorber un ÉSPT, ces techniques ne sont pas </a:t>
            </a:r>
            <a:r>
              <a:rPr lang="fr-CA" i="1" dirty="0" smtClean="0"/>
              <a:t>	nécessaires si </a:t>
            </a:r>
            <a:r>
              <a:rPr lang="fr-CA" i="1" dirty="0"/>
              <a:t>un travail de restructuration est effectué.</a:t>
            </a:r>
            <a:endParaRPr lang="fr-CA" dirty="0"/>
          </a:p>
          <a:p>
            <a:pPr algn="ctr">
              <a:buFont typeface="Wingdings" panose="05000000000000000000" pitchFamily="2" charset="2"/>
              <a:buChar char="v"/>
            </a:pPr>
            <a:endParaRPr lang="fr-CA" dirty="0"/>
          </a:p>
          <a:p>
            <a:pPr>
              <a:buFont typeface="Wingdings" panose="05000000000000000000" pitchFamily="2" charset="2"/>
              <a:buChar char="v"/>
            </a:pPr>
            <a:endParaRPr lang="fr-CA" dirty="0"/>
          </a:p>
        </p:txBody>
      </p:sp>
    </p:spTree>
    <p:extLst>
      <p:ext uri="{BB962C8B-B14F-4D97-AF65-F5344CB8AC3E}">
        <p14:creationId xmlns:p14="http://schemas.microsoft.com/office/powerpoint/2010/main" val="251068974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Toutes les émotions dysphoriques, dites négatives vu la souffrance associée à ces émotions, peuvent avoir été provoquées par un événement </a:t>
            </a:r>
            <a:r>
              <a:rPr lang="fr-CA" dirty="0" smtClean="0"/>
              <a:t>traumatique</a:t>
            </a:r>
            <a:endParaRPr lang="fr-CA" dirty="0"/>
          </a:p>
          <a:p>
            <a:pPr marL="0" lvl="0" indent="0">
              <a:buNone/>
            </a:pPr>
            <a:endParaRPr lang="fr-CA" dirty="0"/>
          </a:p>
          <a:p>
            <a:pPr lvl="1"/>
            <a:r>
              <a:rPr lang="fr-CA" dirty="0"/>
              <a:t>Une exploration détaillée, mais non expérientielle, de l’événement traumatique, ainsi que de la situation le précédant et de la situation le suivant, est essentielle pour tenter de comprendre le vécu de la personne (conscient, préconscient ou inconscient) et d’identifier les émotions </a:t>
            </a:r>
            <a:r>
              <a:rPr lang="fr-CA" dirty="0" smtClean="0"/>
              <a:t>activées</a:t>
            </a:r>
            <a:endParaRPr lang="fr-CA" dirty="0"/>
          </a:p>
          <a:p>
            <a:pPr lvl="1"/>
            <a:endParaRPr lang="fr-CA" dirty="0"/>
          </a:p>
        </p:txBody>
      </p:sp>
    </p:spTree>
    <p:extLst>
      <p:ext uri="{BB962C8B-B14F-4D97-AF65-F5344CB8AC3E}">
        <p14:creationId xmlns:p14="http://schemas.microsoft.com/office/powerpoint/2010/main" val="98146309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smtClean="0"/>
              <a:t/>
            </a:r>
            <a:br>
              <a:rPr lang="fr-CA" b="1" u="sng" dirty="0" smtClean="0"/>
            </a:br>
            <a:r>
              <a:rPr lang="fr-CA" dirty="0"/>
              <a:t/>
            </a:r>
            <a:br>
              <a:rPr lang="fr-CA" dirty="0"/>
            </a:br>
            <a:r>
              <a:rPr lang="fr-CA" b="1" dirty="0" smtClean="0"/>
              <a:t>Les</a:t>
            </a:r>
            <a:r>
              <a:rPr lang="fr-CA" dirty="0" smtClean="0"/>
              <a:t> </a:t>
            </a:r>
            <a:r>
              <a:rPr lang="fr-CA" b="1" dirty="0"/>
              <a:t>émotions associées à l’ÉSPT</a:t>
            </a:r>
            <a:endParaRPr lang="fr-CA" dirty="0"/>
          </a:p>
        </p:txBody>
      </p:sp>
      <p:sp>
        <p:nvSpPr>
          <p:cNvPr id="3" name="Espace réservé du contenu 2"/>
          <p:cNvSpPr>
            <a:spLocks noGrp="1"/>
          </p:cNvSpPr>
          <p:nvPr>
            <p:ph idx="1"/>
            <p:custDataLst>
              <p:tags r:id="rId2"/>
            </p:custDataLst>
          </p:nvPr>
        </p:nvSpPr>
        <p:spPr/>
        <p:txBody>
          <a:bodyPr/>
          <a:lstStyle/>
          <a:p>
            <a:pPr lvl="1"/>
            <a:r>
              <a:rPr lang="fr-CA" dirty="0"/>
              <a:t>Les émotions usuellement activées, identifiées par la personne ou sous-jacentes </a:t>
            </a:r>
          </a:p>
          <a:p>
            <a:pPr lvl="2"/>
            <a:r>
              <a:rPr lang="fr-CA" dirty="0"/>
              <a:t>La colère, la rage (colère avec impuissance)</a:t>
            </a:r>
          </a:p>
          <a:p>
            <a:pPr lvl="2"/>
            <a:r>
              <a:rPr lang="fr-CA" dirty="0"/>
              <a:t>La honte</a:t>
            </a:r>
          </a:p>
          <a:p>
            <a:pPr lvl="2"/>
            <a:r>
              <a:rPr lang="fr-CA" dirty="0"/>
              <a:t>Le dégoût</a:t>
            </a:r>
          </a:p>
          <a:p>
            <a:pPr lvl="2"/>
            <a:r>
              <a:rPr lang="fr-CA" dirty="0"/>
              <a:t>La culpabilité</a:t>
            </a:r>
          </a:p>
          <a:p>
            <a:pPr lvl="2"/>
            <a:r>
              <a:rPr lang="fr-CA" dirty="0"/>
              <a:t>La peur</a:t>
            </a:r>
          </a:p>
          <a:p>
            <a:pPr lvl="2"/>
            <a:r>
              <a:rPr lang="fr-CA" dirty="0"/>
              <a:t>La tristesse</a:t>
            </a:r>
          </a:p>
          <a:p>
            <a:endParaRPr lang="fr-CA" dirty="0"/>
          </a:p>
        </p:txBody>
      </p:sp>
    </p:spTree>
    <p:extLst>
      <p:ext uri="{BB962C8B-B14F-4D97-AF65-F5344CB8AC3E}">
        <p14:creationId xmlns:p14="http://schemas.microsoft.com/office/powerpoint/2010/main" val="263129787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a:t>
            </a:r>
            <a:endParaRPr lang="fr-CA" dirty="0"/>
          </a:p>
        </p:txBody>
      </p:sp>
      <p:sp>
        <p:nvSpPr>
          <p:cNvPr id="3" name="Espace réservé du contenu 2"/>
          <p:cNvSpPr>
            <a:spLocks noGrp="1"/>
          </p:cNvSpPr>
          <p:nvPr>
            <p:ph idx="1"/>
            <p:custDataLst>
              <p:tags r:id="rId2"/>
            </p:custDataLst>
          </p:nvPr>
        </p:nvSpPr>
        <p:spPr/>
        <p:txBody>
          <a:bodyPr>
            <a:normAutofit fontScale="85000" lnSpcReduction="20000"/>
          </a:bodyPr>
          <a:lstStyle/>
          <a:p>
            <a:pPr lvl="1"/>
            <a:r>
              <a:rPr lang="fr-CA" dirty="0" smtClean="0"/>
              <a:t>Auprès </a:t>
            </a:r>
            <a:r>
              <a:rPr lang="fr-CA" dirty="0"/>
              <a:t>de 256 victimes de viol ou de vol, </a:t>
            </a:r>
            <a:r>
              <a:rPr lang="fr-CA" dirty="0" err="1"/>
              <a:t>Resick</a:t>
            </a:r>
            <a:r>
              <a:rPr lang="fr-CA" dirty="0"/>
              <a:t> </a:t>
            </a:r>
            <a:r>
              <a:rPr lang="fr-CA" dirty="0" err="1"/>
              <a:t>Gerrol</a:t>
            </a:r>
            <a:r>
              <a:rPr lang="fr-CA" dirty="0"/>
              <a:t> (1988) ont trouvé une association entre la sévérité de l’ÉSPT et divers états et émotions, un mois suivant </a:t>
            </a:r>
            <a:endParaRPr lang="fr-CA" dirty="0" smtClean="0"/>
          </a:p>
          <a:p>
            <a:pPr lvl="2"/>
            <a:r>
              <a:rPr lang="fr-CA" sz="2400" dirty="0"/>
              <a:t>L</a:t>
            </a:r>
            <a:r>
              <a:rPr lang="fr-CA" sz="2400" dirty="0" smtClean="0"/>
              <a:t>e </a:t>
            </a:r>
            <a:r>
              <a:rPr lang="fr-CA" sz="2400" dirty="0"/>
              <a:t>détachement</a:t>
            </a:r>
          </a:p>
          <a:p>
            <a:pPr lvl="2"/>
            <a:r>
              <a:rPr lang="fr-CA" sz="2400" dirty="0"/>
              <a:t>L</a:t>
            </a:r>
            <a:r>
              <a:rPr lang="fr-CA" sz="2400" dirty="0" smtClean="0"/>
              <a:t>a </a:t>
            </a:r>
            <a:r>
              <a:rPr lang="fr-CA" sz="2400" dirty="0"/>
              <a:t>colère </a:t>
            </a:r>
          </a:p>
          <a:p>
            <a:pPr lvl="2"/>
            <a:r>
              <a:rPr lang="fr-CA" sz="2400" dirty="0"/>
              <a:t>L</a:t>
            </a:r>
            <a:r>
              <a:rPr lang="fr-CA" sz="2400" dirty="0" smtClean="0"/>
              <a:t>a </a:t>
            </a:r>
            <a:r>
              <a:rPr lang="fr-CA" sz="2400" dirty="0"/>
              <a:t>culpabilité </a:t>
            </a:r>
          </a:p>
          <a:p>
            <a:pPr lvl="2"/>
            <a:r>
              <a:rPr lang="fr-CA" sz="2400" dirty="0"/>
              <a:t>L</a:t>
            </a:r>
            <a:r>
              <a:rPr lang="fr-CA" sz="2400" dirty="0" smtClean="0"/>
              <a:t>a </a:t>
            </a:r>
            <a:r>
              <a:rPr lang="fr-CA" sz="2400" dirty="0"/>
              <a:t>confusion</a:t>
            </a:r>
          </a:p>
          <a:p>
            <a:pPr lvl="2"/>
            <a:r>
              <a:rPr lang="fr-CA" sz="2400" dirty="0"/>
              <a:t>L</a:t>
            </a:r>
            <a:r>
              <a:rPr lang="fr-CA" sz="2400" dirty="0" smtClean="0"/>
              <a:t>’humiliation</a:t>
            </a:r>
            <a:endParaRPr lang="fr-CA" sz="2400" dirty="0"/>
          </a:p>
          <a:p>
            <a:pPr lvl="2"/>
            <a:r>
              <a:rPr lang="fr-CA" sz="2400" dirty="0"/>
              <a:t>U</a:t>
            </a:r>
            <a:r>
              <a:rPr lang="fr-CA" sz="2400" dirty="0" smtClean="0"/>
              <a:t>n </a:t>
            </a:r>
            <a:r>
              <a:rPr lang="fr-CA" sz="2400" dirty="0"/>
              <a:t>sentiment de trahison </a:t>
            </a:r>
          </a:p>
          <a:p>
            <a:pPr lvl="2"/>
            <a:r>
              <a:rPr lang="en-GB" sz="2400" dirty="0" err="1"/>
              <a:t>L</a:t>
            </a:r>
            <a:r>
              <a:rPr lang="en-GB" sz="2400" dirty="0" err="1" smtClean="0"/>
              <a:t>’anxiété</a:t>
            </a:r>
            <a:r>
              <a:rPr lang="en-GB" sz="2400" dirty="0" smtClean="0"/>
              <a:t> </a:t>
            </a:r>
            <a:endParaRPr lang="fr-CA" sz="2400" dirty="0"/>
          </a:p>
          <a:p>
            <a:pPr lvl="2"/>
            <a:endParaRPr lang="fr-CA" i="1" dirty="0"/>
          </a:p>
          <a:p>
            <a:pPr lvl="2">
              <a:buFont typeface="Wingdings" panose="05000000000000000000" pitchFamily="2" charset="2"/>
              <a:buChar char="v"/>
            </a:pPr>
            <a:r>
              <a:rPr lang="fr-CA" i="1" dirty="0" smtClean="0"/>
              <a:t>Notons </a:t>
            </a:r>
            <a:r>
              <a:rPr lang="fr-CA" i="1" dirty="0"/>
              <a:t>ici que l’anxiété est la dernière variable significative, alors que le détachement (coupure face à soi, à autrui et à la vie) et la colère </a:t>
            </a:r>
            <a:r>
              <a:rPr lang="fr-CA" i="1" dirty="0" smtClean="0"/>
              <a:t>priment. Le </a:t>
            </a:r>
            <a:r>
              <a:rPr lang="fr-CA" i="1" dirty="0"/>
              <a:t>diagnostic de l’ÉSPT dans le DSM-5 (APA, 2013) prend maintenant en compte </a:t>
            </a:r>
            <a:r>
              <a:rPr lang="fr-CA" i="1" dirty="0" smtClean="0"/>
              <a:t>la </a:t>
            </a:r>
            <a:r>
              <a:rPr lang="fr-CA" i="1" dirty="0"/>
              <a:t>présence de ces autres réactions post-traumatiques, </a:t>
            </a:r>
            <a:r>
              <a:rPr lang="fr-CA" i="1" dirty="0" smtClean="0"/>
              <a:t>éloignant </a:t>
            </a:r>
            <a:r>
              <a:rPr lang="fr-CA" i="1" dirty="0"/>
              <a:t>l’ÉSPT de plus en plus d’une simple réponse de </a:t>
            </a:r>
            <a:r>
              <a:rPr lang="fr-CA" i="1" dirty="0" smtClean="0"/>
              <a:t>peur</a:t>
            </a:r>
            <a:endParaRPr lang="fr-CA" dirty="0"/>
          </a:p>
          <a:p>
            <a:pPr lvl="1"/>
            <a:endParaRPr lang="fr-CA" dirty="0"/>
          </a:p>
        </p:txBody>
      </p:sp>
    </p:spTree>
    <p:extLst>
      <p:ext uri="{BB962C8B-B14F-4D97-AF65-F5344CB8AC3E}">
        <p14:creationId xmlns:p14="http://schemas.microsoft.com/office/powerpoint/2010/main" val="115440373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La théorie des émotions de </a:t>
            </a:r>
            <a:r>
              <a:rPr lang="fr-CA" dirty="0" err="1"/>
              <a:t>Tomkins</a:t>
            </a:r>
            <a:r>
              <a:rPr lang="fr-CA" dirty="0"/>
              <a:t> est fort bien explicitée par </a:t>
            </a:r>
            <a:r>
              <a:rPr lang="fr-CA" dirty="0" err="1"/>
              <a:t>Nathanson</a:t>
            </a:r>
            <a:r>
              <a:rPr lang="fr-CA" dirty="0"/>
              <a:t> (1992). Cette théorie, basée sur l’observation et l’expérimentation, aide à comprendre que nos émotions sont des amplificateurs, nous indiquant qu’une chose significative a lieu. Chaque émotion porte un message particulier. Il faut vivre l’émotion pleinement, sans submergement ou débordement, pour connaître le </a:t>
            </a:r>
            <a:r>
              <a:rPr lang="fr-CA" dirty="0" smtClean="0"/>
              <a:t>message</a:t>
            </a:r>
            <a:endParaRPr lang="fr-CA" dirty="0"/>
          </a:p>
          <a:p>
            <a:endParaRPr lang="fr-CA" dirty="0"/>
          </a:p>
        </p:txBody>
      </p:sp>
    </p:spTree>
    <p:extLst>
      <p:ext uri="{BB962C8B-B14F-4D97-AF65-F5344CB8AC3E}">
        <p14:creationId xmlns:p14="http://schemas.microsoft.com/office/powerpoint/2010/main" val="93365121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476672"/>
            <a:ext cx="8229600" cy="1370416"/>
          </a:xfrm>
        </p:spPr>
        <p:txBody>
          <a:bodyPr>
            <a:normAutofit fontScale="90000"/>
          </a:bodyPr>
          <a:lstStyle/>
          <a:p>
            <a:r>
              <a:rPr lang="fr-CA" b="1" dirty="0" smtClean="0"/>
              <a:t>Les</a:t>
            </a:r>
            <a:r>
              <a:rPr lang="fr-CA" dirty="0" smtClean="0"/>
              <a:t> </a:t>
            </a:r>
            <a:r>
              <a:rPr lang="fr-CA" b="1" dirty="0" smtClean="0"/>
              <a:t>émotions associées à l’ÉSPT </a:t>
            </a:r>
            <a:r>
              <a:rPr lang="fr-CA" b="1" dirty="0"/>
              <a:t/>
            </a:r>
            <a:br>
              <a:rPr lang="fr-CA" b="1" dirty="0"/>
            </a:br>
            <a:r>
              <a:rPr lang="fr-CA" b="1" u="sng" dirty="0" smtClean="0"/>
              <a:t>La colère</a:t>
            </a:r>
            <a:endParaRPr lang="fr-CA" u="sng" dirty="0"/>
          </a:p>
        </p:txBody>
      </p:sp>
      <p:sp>
        <p:nvSpPr>
          <p:cNvPr id="3" name="Espace réservé du contenu 2"/>
          <p:cNvSpPr>
            <a:spLocks noGrp="1"/>
          </p:cNvSpPr>
          <p:nvPr>
            <p:ph idx="1"/>
            <p:custDataLst>
              <p:tags r:id="rId2"/>
            </p:custDataLst>
          </p:nvPr>
        </p:nvSpPr>
        <p:spPr/>
        <p:txBody>
          <a:bodyPr>
            <a:normAutofit lnSpcReduction="10000"/>
          </a:bodyPr>
          <a:lstStyle/>
          <a:p>
            <a:pPr lvl="0"/>
            <a:r>
              <a:rPr lang="fr-CA" dirty="0" smtClean="0"/>
              <a:t>La colère est </a:t>
            </a:r>
            <a:r>
              <a:rPr lang="fr-CA" dirty="0"/>
              <a:t>une réaction spontanée, souvent contrôlée lors d’un événement traumatique pour survivre. La colère est soit </a:t>
            </a:r>
            <a:r>
              <a:rPr lang="fr-CA" dirty="0" err="1" smtClean="0"/>
              <a:t>surcontrôlée</a:t>
            </a:r>
            <a:r>
              <a:rPr lang="fr-CA" dirty="0" smtClean="0"/>
              <a:t> </a:t>
            </a:r>
            <a:r>
              <a:rPr lang="fr-CA" dirty="0"/>
              <a:t>ou </a:t>
            </a:r>
            <a:r>
              <a:rPr lang="fr-CA" dirty="0" smtClean="0"/>
              <a:t>sous-contrôlée</a:t>
            </a:r>
            <a:endParaRPr lang="fr-CA" dirty="0"/>
          </a:p>
          <a:p>
            <a:pPr marL="0" indent="0">
              <a:buNone/>
            </a:pPr>
            <a:endParaRPr lang="fr-CA" dirty="0"/>
          </a:p>
          <a:p>
            <a:pPr lvl="0"/>
            <a:r>
              <a:rPr lang="fr-CA" dirty="0"/>
              <a:t>Une colère </a:t>
            </a:r>
            <a:r>
              <a:rPr lang="fr-CA" dirty="0" err="1" smtClean="0"/>
              <a:t>surcontrôlée</a:t>
            </a:r>
            <a:r>
              <a:rPr lang="fr-CA" dirty="0" smtClean="0"/>
              <a:t> </a:t>
            </a:r>
            <a:r>
              <a:rPr lang="fr-CA" dirty="0"/>
              <a:t>est présente lorsque la personne nie être en colère envers l’agresseur ou le responsable de l’événement, quoiqu’elle ait développé une blessure profonde, dont un ÉSPT. La personne a peur de cette colère immense, possiblement associée à des pulsions meurtrière et </a:t>
            </a:r>
            <a:r>
              <a:rPr lang="fr-CA" dirty="0" smtClean="0"/>
              <a:t>sadique</a:t>
            </a:r>
            <a:endParaRPr lang="fr-CA" dirty="0"/>
          </a:p>
          <a:p>
            <a:endParaRPr lang="fr-CA" dirty="0"/>
          </a:p>
        </p:txBody>
      </p:sp>
    </p:spTree>
    <p:extLst>
      <p:ext uri="{BB962C8B-B14F-4D97-AF65-F5344CB8AC3E}">
        <p14:creationId xmlns:p14="http://schemas.microsoft.com/office/powerpoint/2010/main" val="1411021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a:t>Phases conduisant à un ÉSPT</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Selon Horowitz, trois phases psychologiques suivent un événement traumatique, ou tout événement significatif, pouvant mener à un ÉSPT :</a:t>
            </a:r>
          </a:p>
          <a:p>
            <a:pPr marL="0" indent="0">
              <a:buNone/>
            </a:pPr>
            <a:endParaRPr lang="fr-CA" dirty="0" smtClean="0"/>
          </a:p>
          <a:p>
            <a:pPr lvl="1"/>
            <a:r>
              <a:rPr lang="fr-CA" dirty="0" smtClean="0"/>
              <a:t>Phase d’alarme</a:t>
            </a:r>
          </a:p>
          <a:p>
            <a:pPr lvl="1"/>
            <a:endParaRPr lang="fr-CA" dirty="0" smtClean="0"/>
          </a:p>
          <a:p>
            <a:pPr lvl="1"/>
            <a:r>
              <a:rPr lang="fr-CA" dirty="0" smtClean="0"/>
              <a:t>Phase d’intrusion</a:t>
            </a:r>
          </a:p>
          <a:p>
            <a:pPr marL="342900" lvl="1" indent="0">
              <a:buNone/>
            </a:pPr>
            <a:endParaRPr lang="fr-CA" dirty="0" smtClean="0"/>
          </a:p>
          <a:p>
            <a:pPr lvl="1"/>
            <a:r>
              <a:rPr lang="fr-CA" dirty="0" smtClean="0"/>
              <a:t>Phase de déni</a:t>
            </a:r>
          </a:p>
          <a:p>
            <a:endParaRPr lang="fr-CA" dirty="0"/>
          </a:p>
        </p:txBody>
      </p:sp>
    </p:spTree>
    <p:extLst>
      <p:ext uri="{BB962C8B-B14F-4D97-AF65-F5344CB8AC3E}">
        <p14:creationId xmlns:p14="http://schemas.microsoft.com/office/powerpoint/2010/main" val="42830144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colère</a:t>
            </a:r>
            <a:endParaRPr lang="fr-CA" dirty="0"/>
          </a:p>
        </p:txBody>
      </p:sp>
      <p:sp>
        <p:nvSpPr>
          <p:cNvPr id="3" name="Espace réservé du contenu 2"/>
          <p:cNvSpPr>
            <a:spLocks noGrp="1"/>
          </p:cNvSpPr>
          <p:nvPr>
            <p:ph idx="1"/>
            <p:custDataLst>
              <p:tags r:id="rId2"/>
            </p:custDataLst>
          </p:nvPr>
        </p:nvSpPr>
        <p:spPr/>
        <p:txBody>
          <a:bodyPr>
            <a:normAutofit/>
          </a:bodyPr>
          <a:lstStyle/>
          <a:p>
            <a:pPr lvl="0"/>
            <a:r>
              <a:rPr lang="fr-CA" dirty="0"/>
              <a:t>La </a:t>
            </a:r>
            <a:r>
              <a:rPr lang="fr-CA" dirty="0" smtClean="0"/>
              <a:t>colère </a:t>
            </a:r>
            <a:r>
              <a:rPr lang="fr-CA" dirty="0" err="1" smtClean="0"/>
              <a:t>surcontrôlée</a:t>
            </a:r>
            <a:r>
              <a:rPr lang="fr-CA" dirty="0" smtClean="0"/>
              <a:t> </a:t>
            </a:r>
            <a:r>
              <a:rPr lang="fr-CA" dirty="0"/>
              <a:t>est abordée par </a:t>
            </a:r>
          </a:p>
          <a:p>
            <a:pPr lvl="1"/>
            <a:r>
              <a:rPr lang="fr-CA" dirty="0"/>
              <a:t>L’éducation (‘</a:t>
            </a:r>
            <a:r>
              <a:rPr lang="fr-CA" dirty="0" smtClean="0"/>
              <a:t>’on </a:t>
            </a:r>
            <a:r>
              <a:rPr lang="fr-CA" dirty="0"/>
              <a:t>ne nous a pas appris à différencier la colère de l’agression, l’un et l’autre n’étant pas </a:t>
            </a:r>
            <a:r>
              <a:rPr lang="fr-CA" dirty="0" smtClean="0"/>
              <a:t>associés </a:t>
            </a:r>
            <a:r>
              <a:rPr lang="fr-CA" dirty="0"/>
              <a:t>scientifiquement, et la colère est une réponse normale et courante à une agression</a:t>
            </a:r>
            <a:r>
              <a:rPr lang="fr-CA" dirty="0" smtClean="0"/>
              <a:t>.’’)</a:t>
            </a:r>
            <a:endParaRPr lang="fr-CA" dirty="0"/>
          </a:p>
          <a:p>
            <a:pPr lvl="1"/>
            <a:r>
              <a:rPr lang="fr-CA" dirty="0"/>
              <a:t>La validation (‘</a:t>
            </a:r>
            <a:r>
              <a:rPr lang="fr-CA" dirty="0" smtClean="0"/>
              <a:t>’compte tenu </a:t>
            </a:r>
            <a:r>
              <a:rPr lang="fr-CA" dirty="0"/>
              <a:t>de ce qui vous est arrivé, je comprendrais que vous en vouliez à l’agresseur</a:t>
            </a:r>
            <a:r>
              <a:rPr lang="fr-CA" dirty="0" smtClean="0"/>
              <a:t>.’’)</a:t>
            </a:r>
          </a:p>
          <a:p>
            <a:pPr lvl="1"/>
            <a:r>
              <a:rPr lang="fr-CA" dirty="0" smtClean="0"/>
              <a:t>L’</a:t>
            </a:r>
            <a:r>
              <a:rPr lang="fr-CA" dirty="0" err="1" smtClean="0"/>
              <a:t>autodévoilement</a:t>
            </a:r>
            <a:r>
              <a:rPr lang="fr-CA" dirty="0" smtClean="0"/>
              <a:t> </a:t>
            </a:r>
            <a:r>
              <a:rPr lang="fr-CA" dirty="0"/>
              <a:t>(‘</a:t>
            </a:r>
            <a:r>
              <a:rPr lang="fr-CA" dirty="0" smtClean="0"/>
              <a:t>’à </a:t>
            </a:r>
            <a:r>
              <a:rPr lang="fr-CA" dirty="0"/>
              <a:t>faire ce travail, je vis parfois un désir évident de vouloir tuer tel ou tel agresseur et, pourtant, je ne le fais pas.’’)</a:t>
            </a:r>
          </a:p>
          <a:p>
            <a:endParaRPr lang="fr-CA" sz="2800" dirty="0"/>
          </a:p>
          <a:p>
            <a:pPr lvl="1"/>
            <a:endParaRPr lang="fr-CA" dirty="0"/>
          </a:p>
        </p:txBody>
      </p:sp>
    </p:spTree>
    <p:extLst>
      <p:ext uri="{BB962C8B-B14F-4D97-AF65-F5344CB8AC3E}">
        <p14:creationId xmlns:p14="http://schemas.microsoft.com/office/powerpoint/2010/main" val="398347751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colère</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0"/>
            <a:r>
              <a:rPr lang="fr-CA" sz="2800" dirty="0"/>
              <a:t> La colère </a:t>
            </a:r>
            <a:r>
              <a:rPr lang="fr-CA" sz="2800" dirty="0" err="1" smtClean="0"/>
              <a:t>surcontrôlée</a:t>
            </a:r>
            <a:r>
              <a:rPr lang="fr-CA" sz="2800" dirty="0" smtClean="0"/>
              <a:t> </a:t>
            </a:r>
            <a:r>
              <a:rPr lang="fr-CA" sz="2800" dirty="0"/>
              <a:t>est abordée par </a:t>
            </a:r>
          </a:p>
          <a:p>
            <a:pPr marL="0" indent="0">
              <a:buNone/>
            </a:pPr>
            <a:endParaRPr lang="fr-CA" sz="2800" dirty="0"/>
          </a:p>
          <a:p>
            <a:pPr lvl="1"/>
            <a:r>
              <a:rPr lang="fr-CA" dirty="0"/>
              <a:t>La confrontation (‘</a:t>
            </a:r>
            <a:r>
              <a:rPr lang="fr-CA" dirty="0" smtClean="0"/>
              <a:t>’je </a:t>
            </a:r>
            <a:r>
              <a:rPr lang="fr-CA" dirty="0"/>
              <a:t>comprends que vous dites n’avoir aucune colère envers l’agresseur, </a:t>
            </a:r>
            <a:r>
              <a:rPr lang="fr-CA" dirty="0" smtClean="0"/>
              <a:t>mais les </a:t>
            </a:r>
            <a:r>
              <a:rPr lang="fr-CA" dirty="0"/>
              <a:t>mots méprisants que vous employez envers lui </a:t>
            </a:r>
            <a:r>
              <a:rPr lang="fr-CA" dirty="0" smtClean="0"/>
              <a:t>indiquent </a:t>
            </a:r>
            <a:r>
              <a:rPr lang="fr-CA" dirty="0"/>
              <a:t>le contraire.’’) </a:t>
            </a:r>
          </a:p>
          <a:p>
            <a:endParaRPr lang="fr-CA" sz="2800" dirty="0"/>
          </a:p>
          <a:p>
            <a:pPr lvl="1"/>
            <a:r>
              <a:rPr lang="fr-CA" dirty="0"/>
              <a:t>L’interprétation (‘</a:t>
            </a:r>
            <a:r>
              <a:rPr lang="fr-CA" dirty="0" smtClean="0"/>
              <a:t>’je </a:t>
            </a:r>
            <a:r>
              <a:rPr lang="fr-CA" dirty="0"/>
              <a:t>comprends que vous dites n’avoir aucune </a:t>
            </a:r>
            <a:r>
              <a:rPr lang="fr-CA" dirty="0" smtClean="0"/>
              <a:t>colère, </a:t>
            </a:r>
            <a:r>
              <a:rPr lang="fr-CA" dirty="0"/>
              <a:t>car, sinon, vous pourriez avoir peur de votre colère.’’)</a:t>
            </a:r>
          </a:p>
          <a:p>
            <a:endParaRPr lang="fr-CA" sz="2800" dirty="0"/>
          </a:p>
          <a:p>
            <a:pPr lvl="1"/>
            <a:r>
              <a:rPr lang="fr-CA" dirty="0"/>
              <a:t>Gérer notre contretransfert de peur envers la colère de la personne </a:t>
            </a:r>
          </a:p>
        </p:txBody>
      </p:sp>
    </p:spTree>
    <p:extLst>
      <p:ext uri="{BB962C8B-B14F-4D97-AF65-F5344CB8AC3E}">
        <p14:creationId xmlns:p14="http://schemas.microsoft.com/office/powerpoint/2010/main" val="231353550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colère</a:t>
            </a:r>
            <a:endParaRPr lang="fr-CA" dirty="0"/>
          </a:p>
        </p:txBody>
      </p:sp>
      <p:sp>
        <p:nvSpPr>
          <p:cNvPr id="3" name="Espace réservé du contenu 2"/>
          <p:cNvSpPr>
            <a:spLocks noGrp="1"/>
          </p:cNvSpPr>
          <p:nvPr>
            <p:ph idx="1"/>
            <p:custDataLst>
              <p:tags r:id="rId2"/>
            </p:custDataLst>
          </p:nvPr>
        </p:nvSpPr>
        <p:spPr/>
        <p:txBody>
          <a:bodyPr>
            <a:normAutofit fontScale="92500" lnSpcReduction="20000"/>
          </a:bodyPr>
          <a:lstStyle/>
          <a:p>
            <a:r>
              <a:rPr lang="fr-CA" dirty="0" smtClean="0"/>
              <a:t>L’objectif </a:t>
            </a:r>
            <a:r>
              <a:rPr lang="fr-CA" dirty="0"/>
              <a:t>est de reconnaître pleinement la colère et les pulsions associées, tout en conservant une attitude bienveillante face à soi-même, afin que la colère flottante cesse d’agir en solo et que la personne vive sa blessure </a:t>
            </a:r>
            <a:r>
              <a:rPr lang="fr-CA" dirty="0" smtClean="0"/>
              <a:t>profonde</a:t>
            </a:r>
            <a:endParaRPr lang="fr-CA" dirty="0"/>
          </a:p>
          <a:p>
            <a:endParaRPr lang="fr-CA" dirty="0"/>
          </a:p>
          <a:p>
            <a:pPr lvl="0"/>
            <a:r>
              <a:rPr lang="fr-CA" dirty="0"/>
              <a:t>Le but ultime est de dépasser la colère, correspondant à un lien avec l’agresseur. Psychologiquement, le ‘pardon’ peut survenir en vivant puis en laissant aller sa colère. Comme une personne abusée durant son enfance a si bien dit : ‘</a:t>
            </a:r>
            <a:r>
              <a:rPr lang="fr-CA" dirty="0" smtClean="0"/>
              <a:t>’ce </a:t>
            </a:r>
            <a:r>
              <a:rPr lang="fr-CA" dirty="0"/>
              <a:t>n’est pas à moi de pardonner ; ça, c’est l’affaire de Dieu.’’ J’abonde </a:t>
            </a:r>
            <a:r>
              <a:rPr lang="fr-CA" dirty="0" smtClean="0"/>
              <a:t>en ce sens, </a:t>
            </a:r>
            <a:r>
              <a:rPr lang="fr-CA" dirty="0"/>
              <a:t>car le pardon peut facilement devenir une défense, tout comme le </a:t>
            </a:r>
            <a:r>
              <a:rPr lang="fr-CA" dirty="0" smtClean="0"/>
              <a:t>ressentiment</a:t>
            </a:r>
            <a:endParaRPr lang="fr-CA" dirty="0"/>
          </a:p>
          <a:p>
            <a:endParaRPr lang="fr-CA" dirty="0"/>
          </a:p>
        </p:txBody>
      </p:sp>
    </p:spTree>
    <p:extLst>
      <p:ext uri="{BB962C8B-B14F-4D97-AF65-F5344CB8AC3E}">
        <p14:creationId xmlns:p14="http://schemas.microsoft.com/office/powerpoint/2010/main" val="128182078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colère</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La colère sous-contrôlée représente une tendance innée de l’individu à réagir par la colère (comme les chiens de Pavlov) ou une défense envers la faiblesse, vulnérabilité et l’impuissance, tel que cela est souvent rencontré chez les </a:t>
            </a:r>
            <a:r>
              <a:rPr lang="fr-CA" dirty="0" smtClean="0"/>
              <a:t>hommes</a:t>
            </a:r>
            <a:endParaRPr lang="fr-CA" dirty="0"/>
          </a:p>
          <a:p>
            <a:endParaRPr lang="fr-CA" dirty="0"/>
          </a:p>
        </p:txBody>
      </p:sp>
    </p:spTree>
    <p:extLst>
      <p:ext uri="{BB962C8B-B14F-4D97-AF65-F5344CB8AC3E}">
        <p14:creationId xmlns:p14="http://schemas.microsoft.com/office/powerpoint/2010/main" val="416202180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colère</a:t>
            </a:r>
            <a:endParaRPr lang="fr-CA" dirty="0"/>
          </a:p>
        </p:txBody>
      </p:sp>
      <p:sp>
        <p:nvSpPr>
          <p:cNvPr id="3" name="Espace réservé du contenu 2"/>
          <p:cNvSpPr>
            <a:spLocks noGrp="1"/>
          </p:cNvSpPr>
          <p:nvPr>
            <p:ph idx="1"/>
            <p:custDataLst>
              <p:tags r:id="rId2"/>
            </p:custDataLst>
          </p:nvPr>
        </p:nvSpPr>
        <p:spPr/>
        <p:txBody>
          <a:bodyPr/>
          <a:lstStyle/>
          <a:p>
            <a:r>
              <a:rPr lang="fr-CA" dirty="0"/>
              <a:t>La colère sous-contrôlée peut être abordée :</a:t>
            </a:r>
          </a:p>
          <a:p>
            <a:endParaRPr lang="fr-CA" dirty="0"/>
          </a:p>
          <a:p>
            <a:pPr lvl="1"/>
            <a:r>
              <a:rPr lang="fr-CA" dirty="0"/>
              <a:t>La colère doit être reconnue et validée face au contexte traumatique </a:t>
            </a:r>
            <a:r>
              <a:rPr lang="fr-CA" dirty="0" smtClean="0"/>
              <a:t>uniquement</a:t>
            </a:r>
            <a:endParaRPr lang="fr-CA" dirty="0"/>
          </a:p>
          <a:p>
            <a:pPr marL="0" indent="0">
              <a:buNone/>
            </a:pPr>
            <a:r>
              <a:rPr lang="fr-CA" dirty="0"/>
              <a:t> </a:t>
            </a:r>
          </a:p>
          <a:p>
            <a:pPr lvl="1"/>
            <a:r>
              <a:rPr lang="fr-CA" dirty="0"/>
              <a:t>La colère doit être mise en lien avec ses conséquences afin que la personne devienne observateur de cette colère et choisisse de s’y investir ou </a:t>
            </a:r>
            <a:r>
              <a:rPr lang="fr-CA" dirty="0" smtClean="0"/>
              <a:t>non</a:t>
            </a:r>
            <a:endParaRPr lang="fr-CA" dirty="0"/>
          </a:p>
          <a:p>
            <a:endParaRPr lang="fr-CA" dirty="0"/>
          </a:p>
        </p:txBody>
      </p:sp>
    </p:spTree>
    <p:extLst>
      <p:ext uri="{BB962C8B-B14F-4D97-AF65-F5344CB8AC3E}">
        <p14:creationId xmlns:p14="http://schemas.microsoft.com/office/powerpoint/2010/main" val="375663509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colère</a:t>
            </a:r>
            <a:endParaRPr lang="fr-CA" dirty="0"/>
          </a:p>
        </p:txBody>
      </p:sp>
      <p:sp>
        <p:nvSpPr>
          <p:cNvPr id="3" name="Espace réservé du contenu 2"/>
          <p:cNvSpPr>
            <a:spLocks noGrp="1"/>
          </p:cNvSpPr>
          <p:nvPr>
            <p:ph idx="1"/>
            <p:custDataLst>
              <p:tags r:id="rId2"/>
            </p:custDataLst>
          </p:nvPr>
        </p:nvSpPr>
        <p:spPr/>
        <p:txBody>
          <a:bodyPr>
            <a:normAutofit lnSpcReduction="10000"/>
          </a:bodyPr>
          <a:lstStyle/>
          <a:p>
            <a:pPr lvl="0"/>
            <a:r>
              <a:rPr lang="fr-CA" sz="2800" dirty="0"/>
              <a:t>La personne doit être encouragée à contrôler ses expressions de colère à l’aide de stratégies adaptées : </a:t>
            </a:r>
          </a:p>
          <a:p>
            <a:pPr lvl="1"/>
            <a:r>
              <a:rPr lang="fr-CA" dirty="0"/>
              <a:t>Reconnaître être en colère, de manière générale</a:t>
            </a:r>
          </a:p>
          <a:p>
            <a:pPr lvl="1"/>
            <a:r>
              <a:rPr lang="fr-CA" dirty="0"/>
              <a:t>Devenir conscient, </a:t>
            </a:r>
            <a:r>
              <a:rPr lang="fr-CA" dirty="0" smtClean="0"/>
              <a:t>sur-le-champ, </a:t>
            </a:r>
            <a:r>
              <a:rPr lang="fr-CA" dirty="0"/>
              <a:t>que l’agression est une réponse inappropriée </a:t>
            </a:r>
          </a:p>
          <a:p>
            <a:pPr lvl="1"/>
            <a:r>
              <a:rPr lang="fr-CA" dirty="0"/>
              <a:t>Quitter la scène </a:t>
            </a:r>
          </a:p>
          <a:p>
            <a:pPr lvl="1"/>
            <a:r>
              <a:rPr lang="fr-CA" dirty="0"/>
              <a:t>Respirer profondément et longuement</a:t>
            </a:r>
          </a:p>
          <a:p>
            <a:pPr lvl="1"/>
            <a:r>
              <a:rPr lang="fr-CA" dirty="0"/>
              <a:t>Détourner son attention des stimuli provoquant la colère </a:t>
            </a:r>
          </a:p>
          <a:p>
            <a:pPr lvl="1"/>
            <a:r>
              <a:rPr lang="fr-CA" dirty="0"/>
              <a:t>Utiliser des </a:t>
            </a:r>
            <a:r>
              <a:rPr lang="fr-CA" dirty="0" smtClean="0"/>
              <a:t>pensées </a:t>
            </a:r>
            <a:r>
              <a:rPr lang="fr-CA" dirty="0"/>
              <a:t>non pathogènes ‘</a:t>
            </a:r>
            <a:r>
              <a:rPr lang="fr-CA" dirty="0" smtClean="0"/>
              <a:t>’ce </a:t>
            </a:r>
            <a:r>
              <a:rPr lang="fr-CA" dirty="0"/>
              <a:t>n’est pas grave.’’</a:t>
            </a:r>
          </a:p>
          <a:p>
            <a:pPr marL="0" indent="0">
              <a:buNone/>
            </a:pPr>
            <a:endParaRPr lang="fr-CA" dirty="0"/>
          </a:p>
        </p:txBody>
      </p:sp>
    </p:spTree>
    <p:extLst>
      <p:ext uri="{BB962C8B-B14F-4D97-AF65-F5344CB8AC3E}">
        <p14:creationId xmlns:p14="http://schemas.microsoft.com/office/powerpoint/2010/main" val="289959899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colère</a:t>
            </a:r>
            <a:endParaRPr lang="fr-CA" dirty="0"/>
          </a:p>
        </p:txBody>
      </p:sp>
      <p:sp>
        <p:nvSpPr>
          <p:cNvPr id="3" name="Espace réservé du contenu 2"/>
          <p:cNvSpPr>
            <a:spLocks noGrp="1"/>
          </p:cNvSpPr>
          <p:nvPr>
            <p:ph idx="1"/>
            <p:custDataLst>
              <p:tags r:id="rId2"/>
            </p:custDataLst>
          </p:nvPr>
        </p:nvSpPr>
        <p:spPr/>
        <p:txBody>
          <a:bodyPr>
            <a:normAutofit fontScale="85000" lnSpcReduction="20000"/>
          </a:bodyPr>
          <a:lstStyle/>
          <a:p>
            <a:pPr lvl="0"/>
            <a:r>
              <a:rPr lang="fr-CA" dirty="0"/>
              <a:t>L’interprétation de la vulnérabilité sous-jacente à la colère s’effectue doucement et </a:t>
            </a:r>
            <a:r>
              <a:rPr lang="fr-CA" dirty="0" smtClean="0"/>
              <a:t>emphatiquement. </a:t>
            </a:r>
            <a:r>
              <a:rPr lang="fr-CA" dirty="0"/>
              <a:t>L’objectif est d’aller au-delà de la colère pour atteindre la blessure </a:t>
            </a:r>
            <a:r>
              <a:rPr lang="fr-CA" dirty="0" smtClean="0"/>
              <a:t>profonde</a:t>
            </a:r>
            <a:endParaRPr lang="fr-CA" dirty="0"/>
          </a:p>
          <a:p>
            <a:pPr marL="0" indent="0">
              <a:buNone/>
            </a:pPr>
            <a:endParaRPr lang="fr-CA" dirty="0"/>
          </a:p>
          <a:p>
            <a:pPr lvl="0"/>
            <a:r>
              <a:rPr lang="fr-CA" dirty="0"/>
              <a:t>La gestion du contretransfert dû à l’identification projective de la colère par la personne est nécessaire. La gestion du contretransfert personnel du psychothérapeute est nécessaire, </a:t>
            </a:r>
            <a:r>
              <a:rPr lang="fr-CA" dirty="0" smtClean="0"/>
              <a:t>évidemment</a:t>
            </a:r>
            <a:endParaRPr lang="fr-CA" dirty="0"/>
          </a:p>
          <a:p>
            <a:pPr marL="0" indent="0">
              <a:buNone/>
            </a:pPr>
            <a:r>
              <a:rPr lang="fr-CA" dirty="0"/>
              <a:t>  </a:t>
            </a:r>
          </a:p>
          <a:p>
            <a:pPr lvl="1" algn="ctr">
              <a:buFont typeface="Wingdings" panose="05000000000000000000" pitchFamily="2" charset="2"/>
              <a:buChar char="v"/>
            </a:pPr>
            <a:r>
              <a:rPr lang="fr-CA" i="1" dirty="0"/>
              <a:t>Notons ici que tout psychothérapeute accueillant des personnes ayant un ÉSPT doit être conscient de son propre potentiel colérique et agressif, être conscient d’avoir des pulsions meurtrières et sadiques, ne pas les rejeter ou en avoir </a:t>
            </a:r>
            <a:r>
              <a:rPr lang="fr-CA" i="1" dirty="0" smtClean="0"/>
              <a:t>peur, </a:t>
            </a:r>
            <a:r>
              <a:rPr lang="fr-CA" i="1" dirty="0"/>
              <a:t>mais les accepter et les contenir avec bienveillance envers </a:t>
            </a:r>
            <a:r>
              <a:rPr lang="fr-CA" i="1" dirty="0" smtClean="0"/>
              <a:t>soi-même</a:t>
            </a:r>
            <a:r>
              <a:rPr lang="fr-CA" dirty="0"/>
              <a:t/>
            </a:r>
            <a:br>
              <a:rPr lang="fr-CA" dirty="0"/>
            </a:br>
            <a:endParaRPr lang="fr-CA" dirty="0"/>
          </a:p>
        </p:txBody>
      </p:sp>
    </p:spTree>
    <p:extLst>
      <p:ext uri="{BB962C8B-B14F-4D97-AF65-F5344CB8AC3E}">
        <p14:creationId xmlns:p14="http://schemas.microsoft.com/office/powerpoint/2010/main" val="258318119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a:t>
            </a:r>
            <a:r>
              <a:rPr lang="fr-CA" b="1" u="sng" dirty="0" smtClean="0"/>
              <a:t>honte</a:t>
            </a:r>
            <a:endParaRPr lang="fr-CA" dirty="0"/>
          </a:p>
        </p:txBody>
      </p:sp>
      <p:sp>
        <p:nvSpPr>
          <p:cNvPr id="3" name="Espace réservé du contenu 2"/>
          <p:cNvSpPr>
            <a:spLocks noGrp="1"/>
          </p:cNvSpPr>
          <p:nvPr>
            <p:ph idx="1"/>
            <p:custDataLst>
              <p:tags r:id="rId2"/>
            </p:custDataLst>
          </p:nvPr>
        </p:nvSpPr>
        <p:spPr/>
        <p:txBody>
          <a:bodyPr>
            <a:normAutofit fontScale="85000" lnSpcReduction="20000"/>
          </a:bodyPr>
          <a:lstStyle/>
          <a:p>
            <a:r>
              <a:rPr lang="fr-CA" sz="2800" dirty="0" smtClean="0"/>
              <a:t>La </a:t>
            </a:r>
            <a:r>
              <a:rPr lang="fr-CA" sz="2800" dirty="0"/>
              <a:t>honte est une émotion spontanée, coupant la mise en relation et l’action via un submergement neurobiologique forçant un apport sanguin au cerveau qui annule temporairement les facultés mentales </a:t>
            </a:r>
            <a:r>
              <a:rPr lang="fr-CA" sz="2800" dirty="0" smtClean="0"/>
              <a:t>élevées </a:t>
            </a:r>
            <a:r>
              <a:rPr lang="fr-CA" sz="2800" dirty="0"/>
              <a:t>(voilà pourquoi notre visage devient tout rouge) (</a:t>
            </a:r>
            <a:r>
              <a:rPr lang="fr-CA" sz="2800" dirty="0" err="1"/>
              <a:t>Nathanson</a:t>
            </a:r>
            <a:r>
              <a:rPr lang="fr-CA" sz="2800" dirty="0"/>
              <a:t>, 1992</a:t>
            </a:r>
            <a:r>
              <a:rPr lang="fr-CA" sz="2800" dirty="0" smtClean="0"/>
              <a:t>)</a:t>
            </a:r>
            <a:endParaRPr lang="fr-CA" sz="2800" dirty="0"/>
          </a:p>
          <a:p>
            <a:endParaRPr lang="fr-CA" sz="2800" dirty="0"/>
          </a:p>
          <a:p>
            <a:pPr lvl="0"/>
            <a:r>
              <a:rPr lang="fr-CA" sz="2800" dirty="0"/>
              <a:t>En psychothérapie, la honte peut  être identifiée et validée comme une réponse normale. Cependant, la honte ne peut être apaisée que dans le cadre d’une relation thérapeutique, grâce à une attitude empathique et valorisante, permettant à la personne de vivre qu’elle mérite une attention bienveillante et que l’impression d’être en erreur </a:t>
            </a:r>
            <a:r>
              <a:rPr lang="fr-CA" sz="2800" dirty="0" smtClean="0"/>
              <a:t>soit injustifiée</a:t>
            </a:r>
            <a:endParaRPr lang="fr-CA" sz="2800" dirty="0"/>
          </a:p>
          <a:p>
            <a:pPr lvl="1"/>
            <a:endParaRPr lang="fr-CA" b="1" dirty="0"/>
          </a:p>
        </p:txBody>
      </p:sp>
    </p:spTree>
    <p:extLst>
      <p:ext uri="{BB962C8B-B14F-4D97-AF65-F5344CB8AC3E}">
        <p14:creationId xmlns:p14="http://schemas.microsoft.com/office/powerpoint/2010/main" val="30980937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smtClean="0"/>
              <a:t>Le dégoût</a:t>
            </a:r>
            <a:endParaRPr lang="fr-CA" dirty="0"/>
          </a:p>
        </p:txBody>
      </p:sp>
      <p:sp>
        <p:nvSpPr>
          <p:cNvPr id="3" name="Espace réservé du contenu 2"/>
          <p:cNvSpPr>
            <a:spLocks noGrp="1"/>
          </p:cNvSpPr>
          <p:nvPr>
            <p:ph idx="1"/>
            <p:custDataLst>
              <p:tags r:id="rId2"/>
            </p:custDataLst>
          </p:nvPr>
        </p:nvSpPr>
        <p:spPr/>
        <p:txBody>
          <a:bodyPr>
            <a:normAutofit fontScale="77500" lnSpcReduction="20000"/>
          </a:bodyPr>
          <a:lstStyle/>
          <a:p>
            <a:r>
              <a:rPr lang="fr-CA" dirty="0" smtClean="0"/>
              <a:t>Le dégoût </a:t>
            </a:r>
            <a:r>
              <a:rPr lang="fr-CA" dirty="0"/>
              <a:t>est une émotion souvent négligée en psychothérapie. Le dégoût doit être différencié du mépris qui réfère à une évaluation négative et à un </a:t>
            </a:r>
            <a:r>
              <a:rPr lang="fr-CA" dirty="0" smtClean="0"/>
              <a:t>rejet</a:t>
            </a:r>
            <a:endParaRPr lang="fr-CA" dirty="0"/>
          </a:p>
          <a:p>
            <a:endParaRPr lang="fr-CA" dirty="0"/>
          </a:p>
          <a:p>
            <a:r>
              <a:rPr lang="fr-CA" dirty="0" smtClean="0"/>
              <a:t>Le </a:t>
            </a:r>
            <a:r>
              <a:rPr lang="fr-CA" dirty="0"/>
              <a:t>dégoût nous offre une information importante : qu’une certaine chose est nocive pour notre organisme et qu’il doit être rejeté ou non </a:t>
            </a:r>
            <a:r>
              <a:rPr lang="fr-CA" dirty="0" smtClean="0"/>
              <a:t>incorporé</a:t>
            </a:r>
          </a:p>
          <a:p>
            <a:endParaRPr lang="fr-CA" dirty="0"/>
          </a:p>
          <a:p>
            <a:r>
              <a:rPr lang="fr-CA" dirty="0" smtClean="0"/>
              <a:t>Au </a:t>
            </a:r>
            <a:r>
              <a:rPr lang="fr-CA" dirty="0"/>
              <a:t>plan psychologique, le dégoût indique qu’un élément doit être rejeté hors de soi ou qu’il ne doit pas être internalisé en </a:t>
            </a:r>
            <a:r>
              <a:rPr lang="fr-CA" dirty="0" smtClean="0"/>
              <a:t>soi</a:t>
            </a:r>
            <a:r>
              <a:rPr lang="fr-CA" sz="2800" dirty="0"/>
              <a:t> </a:t>
            </a:r>
            <a:endParaRPr lang="fr-CA" sz="2800" dirty="0" smtClean="0"/>
          </a:p>
          <a:p>
            <a:endParaRPr lang="fr-CA" sz="2800" dirty="0"/>
          </a:p>
          <a:p>
            <a:r>
              <a:rPr lang="fr-CA" dirty="0" smtClean="0"/>
              <a:t>Ces </a:t>
            </a:r>
            <a:r>
              <a:rPr lang="fr-CA" dirty="0"/>
              <a:t>éléments à rejeter hors de soi peuvent être des paroles blessantes qui donnent mal au cœur (la nausée), une attitude méprisante d’autrui envers nous, le liquide séminal de l’homme qui nous a </a:t>
            </a:r>
            <a:r>
              <a:rPr lang="fr-CA" dirty="0" smtClean="0"/>
              <a:t>violées, </a:t>
            </a:r>
            <a:r>
              <a:rPr lang="fr-CA" dirty="0"/>
              <a:t>etc.</a:t>
            </a:r>
          </a:p>
          <a:p>
            <a:pPr lvl="1"/>
            <a:endParaRPr lang="fr-CA" b="1" dirty="0"/>
          </a:p>
          <a:p>
            <a:endParaRPr lang="fr-CA" dirty="0"/>
          </a:p>
        </p:txBody>
      </p:sp>
    </p:spTree>
    <p:extLst>
      <p:ext uri="{BB962C8B-B14F-4D97-AF65-F5344CB8AC3E}">
        <p14:creationId xmlns:p14="http://schemas.microsoft.com/office/powerpoint/2010/main" val="30834726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Le dégoût</a:t>
            </a:r>
            <a:endParaRPr lang="fr-CA" dirty="0"/>
          </a:p>
        </p:txBody>
      </p:sp>
      <p:sp>
        <p:nvSpPr>
          <p:cNvPr id="3" name="Espace réservé du contenu 2"/>
          <p:cNvSpPr>
            <a:spLocks noGrp="1"/>
          </p:cNvSpPr>
          <p:nvPr>
            <p:ph idx="1"/>
            <p:custDataLst>
              <p:tags r:id="rId2"/>
            </p:custDataLst>
          </p:nvPr>
        </p:nvSpPr>
        <p:spPr/>
        <p:txBody>
          <a:bodyPr>
            <a:normAutofit fontScale="85000" lnSpcReduction="20000"/>
          </a:bodyPr>
          <a:lstStyle/>
          <a:p>
            <a:r>
              <a:rPr lang="fr-CA" dirty="0" smtClean="0"/>
              <a:t>Une </a:t>
            </a:r>
            <a:r>
              <a:rPr lang="fr-CA" dirty="0"/>
              <a:t>personne peut avoir été salie par ces choses, mais elle n’est jamais sale. ‘Se laver’ revient à ne pas accepter ces choses en nous, cognitivement et émotivement. (Quant aux spermes, les femmes violées font bien de se laver une fois puis de laisser leur corps rejeter naturellement ces corps étrangers.) </a:t>
            </a:r>
            <a:endParaRPr lang="fr-CA" dirty="0" smtClean="0"/>
          </a:p>
          <a:p>
            <a:endParaRPr lang="fr-CA" dirty="0"/>
          </a:p>
          <a:p>
            <a:r>
              <a:rPr lang="fr-CA" dirty="0" smtClean="0"/>
              <a:t>Les </a:t>
            </a:r>
            <a:r>
              <a:rPr lang="fr-CA" dirty="0"/>
              <a:t>personnes sont souvent dérangées par le propre dégoût envers quelqu’un et, pourtant, leur dégoût leur indique le besoin de cesser une attitude, une relation, etc., afin de plus être </a:t>
            </a:r>
            <a:r>
              <a:rPr lang="fr-CA" dirty="0" smtClean="0"/>
              <a:t>contaminée</a:t>
            </a:r>
          </a:p>
          <a:p>
            <a:endParaRPr lang="fr-CA" dirty="0"/>
          </a:p>
          <a:p>
            <a:r>
              <a:rPr lang="fr-CA" dirty="0" smtClean="0"/>
              <a:t>Néanmoins</a:t>
            </a:r>
            <a:r>
              <a:rPr lang="fr-CA" dirty="0"/>
              <a:t>, le dégoût peut aussi être employé comme défense, basée sur la peur de s’approcher. Le psychothérapeute doit donc être </a:t>
            </a:r>
            <a:r>
              <a:rPr lang="fr-CA" dirty="0" smtClean="0"/>
              <a:t>vigilant</a:t>
            </a:r>
            <a:endParaRPr lang="fr-CA" dirty="0"/>
          </a:p>
        </p:txBody>
      </p:sp>
    </p:spTree>
    <p:extLst>
      <p:ext uri="{BB962C8B-B14F-4D97-AF65-F5344CB8AC3E}">
        <p14:creationId xmlns:p14="http://schemas.microsoft.com/office/powerpoint/2010/main" val="1332758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Phase d’alarme </a:t>
            </a:r>
            <a:endParaRPr lang="fr-CA" dirty="0"/>
          </a:p>
        </p:txBody>
      </p:sp>
      <p:sp>
        <p:nvSpPr>
          <p:cNvPr id="3" name="Espace réservé du contenu 2"/>
          <p:cNvSpPr>
            <a:spLocks noGrp="1"/>
          </p:cNvSpPr>
          <p:nvPr>
            <p:ph idx="1"/>
            <p:custDataLst>
              <p:tags r:id="rId2"/>
            </p:custDataLst>
          </p:nvPr>
        </p:nvSpPr>
        <p:spPr/>
        <p:txBody>
          <a:bodyPr>
            <a:normAutofit/>
          </a:bodyPr>
          <a:lstStyle/>
          <a:p>
            <a:r>
              <a:rPr lang="fr-CA" dirty="0" smtClean="0"/>
              <a:t>Selon Horowitz, la phase d’alarme survient durant l’événement ou tout de suite après.</a:t>
            </a:r>
          </a:p>
          <a:p>
            <a:r>
              <a:rPr lang="fr-CA" dirty="0" smtClean="0"/>
              <a:t>Les réactions sont la peur, la colère, la rage et l’impuissance, ou le choc (déni total).</a:t>
            </a:r>
          </a:p>
          <a:p>
            <a:r>
              <a:rPr lang="fr-CA" dirty="0" smtClean="0"/>
              <a:t>La personne peut se dire : «</a:t>
            </a:r>
            <a:r>
              <a:rPr lang="fr-CA" i="1" dirty="0" smtClean="0"/>
              <a:t>je vais mourir» </a:t>
            </a:r>
            <a:r>
              <a:rPr lang="fr-CA" dirty="0" smtClean="0"/>
              <a:t>ou </a:t>
            </a:r>
            <a:r>
              <a:rPr lang="fr-CA" i="1" dirty="0" smtClean="0"/>
              <a:t>«ça ne peut pas m’arriver» </a:t>
            </a:r>
            <a:r>
              <a:rPr lang="fr-CA" i="1" dirty="0"/>
              <a:t>ou </a:t>
            </a:r>
            <a:r>
              <a:rPr lang="fr-CA" i="1" dirty="0" smtClean="0"/>
              <a:t>«mon mari n’est pas mort».</a:t>
            </a:r>
          </a:p>
          <a:p>
            <a:r>
              <a:rPr lang="fr-CA" dirty="0" smtClean="0"/>
              <a:t>L’intensité de ces réactions indique s’il y aura ÉSPT.</a:t>
            </a:r>
          </a:p>
          <a:p>
            <a:pPr marL="0" indent="0" algn="ctr">
              <a:buNone/>
            </a:pPr>
            <a:r>
              <a:rPr lang="fr-CA" dirty="0" smtClean="0"/>
              <a:t>	</a:t>
            </a:r>
            <a:r>
              <a:rPr lang="fr-CA" sz="1800" i="1" dirty="0"/>
              <a:t>Ces réactions sont aussi appelées ‘’détresse </a:t>
            </a:r>
            <a:r>
              <a:rPr lang="fr-CA" sz="1800" i="1" dirty="0" err="1"/>
              <a:t>péritraumatique</a:t>
            </a:r>
            <a:r>
              <a:rPr lang="fr-CA" sz="1800" i="1" dirty="0"/>
              <a:t>’’, et les études 	empiriques démontrent que son intensité prédit l’ÉSPT et sa sévérité.</a:t>
            </a:r>
          </a:p>
        </p:txBody>
      </p:sp>
    </p:spTree>
    <p:extLst>
      <p:ext uri="{BB962C8B-B14F-4D97-AF65-F5344CB8AC3E}">
        <p14:creationId xmlns:p14="http://schemas.microsoft.com/office/powerpoint/2010/main" val="9624951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smtClean="0"/>
              <a:t>La culpabilité</a:t>
            </a:r>
            <a:endParaRPr lang="fr-CA" dirty="0"/>
          </a:p>
        </p:txBody>
      </p:sp>
      <p:sp>
        <p:nvSpPr>
          <p:cNvPr id="3" name="Espace réservé du contenu 2"/>
          <p:cNvSpPr>
            <a:spLocks noGrp="1"/>
          </p:cNvSpPr>
          <p:nvPr>
            <p:ph idx="1"/>
            <p:custDataLst>
              <p:tags r:id="rId2"/>
            </p:custDataLst>
          </p:nvPr>
        </p:nvSpPr>
        <p:spPr/>
        <p:txBody>
          <a:bodyPr>
            <a:normAutofit fontScale="85000" lnSpcReduction="10000"/>
          </a:bodyPr>
          <a:lstStyle/>
          <a:p>
            <a:pPr lvl="0"/>
            <a:r>
              <a:rPr lang="fr-CA" dirty="0" smtClean="0"/>
              <a:t>La </a:t>
            </a:r>
            <a:r>
              <a:rPr lang="fr-CA" dirty="0"/>
              <a:t>culpabilité est un sentiment basé sur l’impression d’avoir fait quelque chose de mal ou, au mieux, </a:t>
            </a:r>
            <a:r>
              <a:rPr lang="fr-CA" dirty="0" smtClean="0"/>
              <a:t>erronée</a:t>
            </a:r>
          </a:p>
          <a:p>
            <a:pPr lvl="0"/>
            <a:endParaRPr lang="fr-CA" dirty="0"/>
          </a:p>
          <a:p>
            <a:pPr lvl="0"/>
            <a:r>
              <a:rPr lang="fr-CA" dirty="0" smtClean="0"/>
              <a:t>Un </a:t>
            </a:r>
            <a:r>
              <a:rPr lang="fr-CA" dirty="0"/>
              <a:t>sentiment de culpabilité implique une attaque envers soi-même, basée sur des représentations internes </a:t>
            </a:r>
            <a:r>
              <a:rPr lang="fr-CA" dirty="0" smtClean="0"/>
              <a:t>malveillantes</a:t>
            </a:r>
          </a:p>
          <a:p>
            <a:pPr lvl="0"/>
            <a:endParaRPr lang="fr-CA" dirty="0"/>
          </a:p>
          <a:p>
            <a:pPr lvl="0"/>
            <a:r>
              <a:rPr lang="fr-CA" dirty="0" smtClean="0"/>
              <a:t>Avec </a:t>
            </a:r>
            <a:r>
              <a:rPr lang="fr-CA" dirty="0"/>
              <a:t>un ÉSPT, le sentiment de culpabilité est le reflet d’une défense envers </a:t>
            </a:r>
            <a:r>
              <a:rPr lang="fr-CA" dirty="0" smtClean="0"/>
              <a:t>l’impuissance</a:t>
            </a:r>
            <a:endParaRPr lang="fr-CA" dirty="0"/>
          </a:p>
          <a:p>
            <a:pPr marL="0" indent="0">
              <a:buNone/>
            </a:pPr>
            <a:r>
              <a:rPr lang="fr-CA" dirty="0"/>
              <a:t> </a:t>
            </a:r>
          </a:p>
          <a:p>
            <a:pPr lvl="1" algn="ctr">
              <a:buFont typeface="Wingdings" panose="05000000000000000000" pitchFamily="2" charset="2"/>
              <a:buChar char="v"/>
            </a:pPr>
            <a:r>
              <a:rPr lang="fr-CA" dirty="0"/>
              <a:t>La personne préfère s’imaginer avoir fait la ‘mauvaise’ chose, ce qui lui permet de s’imaginer que la ‘bonne’ chose aurait pu être accomplie, plutôt que de reconnaître n’avoir pu faire quoi que ce soit qui aurait pu empêcher l’événement traumatique de </a:t>
            </a:r>
            <a:r>
              <a:rPr lang="fr-CA" dirty="0" smtClean="0"/>
              <a:t>survenir</a:t>
            </a:r>
            <a:endParaRPr lang="fr-CA" dirty="0"/>
          </a:p>
          <a:p>
            <a:endParaRPr lang="fr-CA" dirty="0"/>
          </a:p>
        </p:txBody>
      </p:sp>
    </p:spTree>
    <p:extLst>
      <p:ext uri="{BB962C8B-B14F-4D97-AF65-F5344CB8AC3E}">
        <p14:creationId xmlns:p14="http://schemas.microsoft.com/office/powerpoint/2010/main" val="303630630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lvl="0"/>
            <a:r>
              <a:rPr lang="fr-CA" dirty="0"/>
              <a:t/>
            </a:r>
            <a:br>
              <a:rPr lang="fr-CA" dirty="0"/>
            </a:br>
            <a:r>
              <a:rPr lang="fr-CA" dirty="0" err="1"/>
              <a:t>Les</a:t>
            </a:r>
            <a:r>
              <a:rPr lang="fr-CA" dirty="0"/>
              <a:t> techniques suivantes sont aidantes :</a:t>
            </a:r>
          </a:p>
        </p:txBody>
      </p:sp>
      <p:sp>
        <p:nvSpPr>
          <p:cNvPr id="3" name="Espace réservé du contenu 2"/>
          <p:cNvSpPr>
            <a:spLocks noGrp="1"/>
          </p:cNvSpPr>
          <p:nvPr>
            <p:ph idx="1"/>
            <p:custDataLst>
              <p:tags r:id="rId2"/>
            </p:custDataLst>
          </p:nvPr>
        </p:nvSpPr>
        <p:spPr/>
        <p:txBody>
          <a:bodyPr>
            <a:normAutofit fontScale="92500" lnSpcReduction="20000"/>
          </a:bodyPr>
          <a:lstStyle/>
          <a:p>
            <a:pPr lvl="0"/>
            <a:r>
              <a:rPr lang="fr-CA" dirty="0"/>
              <a:t>Présenter un étonnement thérapeutique face au sentiment de culpabilité </a:t>
            </a:r>
          </a:p>
          <a:p>
            <a:pPr marL="0" indent="0">
              <a:buNone/>
            </a:pPr>
            <a:endParaRPr lang="fr-CA" dirty="0"/>
          </a:p>
          <a:p>
            <a:pPr lvl="0"/>
            <a:r>
              <a:rPr lang="fr-CA" dirty="0"/>
              <a:t>Contraster le sentiment de culpabilité à l’absence d’évidence à ce sujet et souligner que la personne a fait ce qu’elle a pu faire</a:t>
            </a:r>
          </a:p>
          <a:p>
            <a:pPr marL="0" indent="0">
              <a:buNone/>
            </a:pPr>
            <a:endParaRPr lang="fr-CA" dirty="0"/>
          </a:p>
          <a:p>
            <a:pPr lvl="0"/>
            <a:r>
              <a:rPr lang="fr-CA" dirty="0"/>
              <a:t>Interpréter </a:t>
            </a:r>
            <a:r>
              <a:rPr lang="fr-CA" dirty="0" smtClean="0"/>
              <a:t>emphatiquement  </a:t>
            </a:r>
            <a:r>
              <a:rPr lang="fr-CA" dirty="0"/>
              <a:t>le sentiment de la culpabilité comme une défense envers l’impuissance, tout en recadrant l’impuissance comme une facette inhérente à la vie</a:t>
            </a:r>
          </a:p>
          <a:p>
            <a:pPr marL="0" indent="0">
              <a:buNone/>
            </a:pPr>
            <a:endParaRPr lang="fr-CA" dirty="0"/>
          </a:p>
          <a:p>
            <a:pPr lvl="0"/>
            <a:r>
              <a:rPr lang="fr-CA" dirty="0"/>
              <a:t>Gérer notre contretransfert d’impuissance provoqué par l’identification projective de la personne </a:t>
            </a:r>
          </a:p>
          <a:p>
            <a:pPr marL="0" indent="0">
              <a:buNone/>
            </a:pPr>
            <a:endParaRPr lang="fr-CA" dirty="0"/>
          </a:p>
          <a:p>
            <a:endParaRPr lang="fr-CA" dirty="0"/>
          </a:p>
        </p:txBody>
      </p:sp>
    </p:spTree>
    <p:extLst>
      <p:ext uri="{BB962C8B-B14F-4D97-AF65-F5344CB8AC3E}">
        <p14:creationId xmlns:p14="http://schemas.microsoft.com/office/powerpoint/2010/main" val="26137487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lvl="0"/>
            <a:r>
              <a:rPr lang="fr-CA" dirty="0"/>
              <a:t/>
            </a:r>
            <a:br>
              <a:rPr lang="fr-CA" dirty="0"/>
            </a:br>
            <a:r>
              <a:rPr lang="fr-CA" dirty="0"/>
              <a:t>Les techniques suivantes sont aidantes </a:t>
            </a:r>
          </a:p>
        </p:txBody>
      </p:sp>
      <p:sp>
        <p:nvSpPr>
          <p:cNvPr id="3" name="Espace réservé du contenu 2"/>
          <p:cNvSpPr>
            <a:spLocks noGrp="1"/>
          </p:cNvSpPr>
          <p:nvPr>
            <p:ph idx="1"/>
            <p:custDataLst>
              <p:tags r:id="rId2"/>
            </p:custDataLst>
          </p:nvPr>
        </p:nvSpPr>
        <p:spPr/>
        <p:txBody>
          <a:bodyPr>
            <a:normAutofit fontScale="92500" lnSpcReduction="20000"/>
          </a:bodyPr>
          <a:lstStyle/>
          <a:p>
            <a:pPr marL="0" indent="0">
              <a:buNone/>
            </a:pPr>
            <a:endParaRPr lang="fr-CA" dirty="0"/>
          </a:p>
          <a:p>
            <a:pPr lvl="0"/>
            <a:r>
              <a:rPr lang="fr-CA" dirty="0"/>
              <a:t>Éventuellement, la personne en vient à laisser aller tout sentiment de culpabilité, tout en acceptant sa responsabilité là où elle </a:t>
            </a:r>
            <a:r>
              <a:rPr lang="fr-CA" dirty="0" smtClean="0"/>
              <a:t>s’applique</a:t>
            </a:r>
            <a:endParaRPr lang="fr-CA" dirty="0"/>
          </a:p>
          <a:p>
            <a:pPr marL="0" indent="0">
              <a:buNone/>
            </a:pPr>
            <a:endParaRPr lang="fr-CA" dirty="0"/>
          </a:p>
          <a:p>
            <a:pPr lvl="1"/>
            <a:r>
              <a:rPr lang="fr-CA" dirty="0"/>
              <a:t>Toute contribution responsable de la personne ne doit pas être soulignée en </a:t>
            </a:r>
            <a:r>
              <a:rPr lang="fr-CA" dirty="0" smtClean="0"/>
              <a:t>psychothérapie, </a:t>
            </a:r>
            <a:r>
              <a:rPr lang="fr-CA" dirty="0"/>
              <a:t>car cela renforce la culpabilité et détériore </a:t>
            </a:r>
            <a:r>
              <a:rPr lang="fr-CA" dirty="0" smtClean="0"/>
              <a:t>l’alliance</a:t>
            </a:r>
            <a:endParaRPr lang="fr-CA" dirty="0"/>
          </a:p>
          <a:p>
            <a:pPr marL="0" indent="0">
              <a:buNone/>
            </a:pPr>
            <a:r>
              <a:rPr lang="fr-CA" dirty="0"/>
              <a:t> </a:t>
            </a:r>
          </a:p>
          <a:p>
            <a:pPr lvl="1"/>
            <a:r>
              <a:rPr lang="fr-CA" dirty="0"/>
              <a:t>Si la personne a contribué à son agression (i.e., aller se promener la nuit dans un quartier malfamé, insulter une personne violente), cela sera abordé spontanément par la personne à la fin de la </a:t>
            </a:r>
            <a:r>
              <a:rPr lang="fr-CA" dirty="0" smtClean="0"/>
              <a:t>psychothérapie</a:t>
            </a:r>
            <a:endParaRPr lang="fr-CA" dirty="0"/>
          </a:p>
          <a:p>
            <a:endParaRPr lang="fr-CA" dirty="0"/>
          </a:p>
        </p:txBody>
      </p:sp>
    </p:spTree>
    <p:extLst>
      <p:ext uri="{BB962C8B-B14F-4D97-AF65-F5344CB8AC3E}">
        <p14:creationId xmlns:p14="http://schemas.microsoft.com/office/powerpoint/2010/main" val="232507330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smtClean="0"/>
              <a:t>La peur </a:t>
            </a:r>
            <a:endParaRPr lang="fr-CA" dirty="0"/>
          </a:p>
        </p:txBody>
      </p:sp>
      <p:sp>
        <p:nvSpPr>
          <p:cNvPr id="3" name="Espace réservé du contenu 2"/>
          <p:cNvSpPr>
            <a:spLocks noGrp="1"/>
          </p:cNvSpPr>
          <p:nvPr>
            <p:ph idx="1"/>
            <p:custDataLst>
              <p:tags r:id="rId2"/>
            </p:custDataLst>
          </p:nvPr>
        </p:nvSpPr>
        <p:spPr/>
        <p:txBody>
          <a:bodyPr>
            <a:normAutofit fontScale="70000" lnSpcReduction="20000"/>
          </a:bodyPr>
          <a:lstStyle/>
          <a:p>
            <a:pPr lvl="0"/>
            <a:r>
              <a:rPr lang="fr-CA" dirty="0" smtClean="0"/>
              <a:t>La </a:t>
            </a:r>
            <a:r>
              <a:rPr lang="fr-CA" dirty="0"/>
              <a:t>peur est une réponse émotive considérée par plusieurs comme étant le moteur de l’ÉSPT. Cette conception est usuellement </a:t>
            </a:r>
            <a:r>
              <a:rPr lang="fr-CA" dirty="0" smtClean="0"/>
              <a:t>comportementale</a:t>
            </a:r>
            <a:endParaRPr lang="fr-CA" sz="2800" dirty="0"/>
          </a:p>
          <a:p>
            <a:pPr lvl="0"/>
            <a:endParaRPr lang="fr-CA" sz="2800" dirty="0"/>
          </a:p>
          <a:p>
            <a:pPr lvl="0"/>
            <a:r>
              <a:rPr lang="fr-CA" dirty="0" smtClean="0"/>
              <a:t>Selon </a:t>
            </a:r>
            <a:r>
              <a:rPr lang="fr-CA" dirty="0"/>
              <a:t>l’expérience clinique, le rôle de la colère est sous-estimé pour </a:t>
            </a:r>
            <a:r>
              <a:rPr lang="fr-CA" dirty="0" smtClean="0"/>
              <a:t>l’ÉSPT</a:t>
            </a:r>
            <a:endParaRPr lang="fr-CA" sz="2800" dirty="0"/>
          </a:p>
          <a:p>
            <a:pPr lvl="0"/>
            <a:endParaRPr lang="fr-CA" sz="2800" dirty="0"/>
          </a:p>
          <a:p>
            <a:pPr lvl="0"/>
            <a:r>
              <a:rPr lang="fr-CA" dirty="0" smtClean="0"/>
              <a:t>Tout </a:t>
            </a:r>
            <a:r>
              <a:rPr lang="fr-CA" dirty="0"/>
              <a:t>affect produit la même activation neurobiologique, mais ces réponses sont interprétées comme étant dues à la réponse de </a:t>
            </a:r>
            <a:r>
              <a:rPr lang="fr-CA" dirty="0" smtClean="0"/>
              <a:t>peur</a:t>
            </a:r>
            <a:endParaRPr lang="fr-CA" sz="2800" dirty="0"/>
          </a:p>
          <a:p>
            <a:pPr lvl="0"/>
            <a:endParaRPr lang="fr-CA" sz="2800" dirty="0"/>
          </a:p>
          <a:p>
            <a:pPr lvl="0"/>
            <a:r>
              <a:rPr lang="fr-CA" dirty="0" smtClean="0"/>
              <a:t>La </a:t>
            </a:r>
            <a:r>
              <a:rPr lang="fr-CA" dirty="0"/>
              <a:t>peur est plus acceptée, socialement et personnellement, que la </a:t>
            </a:r>
            <a:r>
              <a:rPr lang="fr-CA" dirty="0" smtClean="0"/>
              <a:t>colère</a:t>
            </a:r>
            <a:endParaRPr lang="fr-CA" dirty="0"/>
          </a:p>
          <a:p>
            <a:pPr lvl="0"/>
            <a:endParaRPr lang="fr-CA" dirty="0"/>
          </a:p>
          <a:p>
            <a:pPr lvl="0"/>
            <a:r>
              <a:rPr lang="fr-CA" dirty="0" smtClean="0"/>
              <a:t>Chez </a:t>
            </a:r>
            <a:r>
              <a:rPr lang="fr-CA" dirty="0"/>
              <a:t>une personne ayant un ÉSPT, la majeure portion de la réponse de peur est un mécanisme de défense mis en place contre une colère immense, meurtrière et même sadique, car l’égo se sent mieux d’avoir peur que de vouloir </a:t>
            </a:r>
            <a:r>
              <a:rPr lang="fr-CA" dirty="0" smtClean="0"/>
              <a:t>tuer </a:t>
            </a:r>
            <a:endParaRPr lang="fr-CA" dirty="0"/>
          </a:p>
          <a:p>
            <a:endParaRPr lang="fr-CA" sz="2800" dirty="0"/>
          </a:p>
          <a:p>
            <a:pPr lvl="1"/>
            <a:endParaRPr lang="fr-CA" b="1" dirty="0"/>
          </a:p>
          <a:p>
            <a:endParaRPr lang="fr-CA" dirty="0"/>
          </a:p>
        </p:txBody>
      </p:sp>
    </p:spTree>
    <p:extLst>
      <p:ext uri="{BB962C8B-B14F-4D97-AF65-F5344CB8AC3E}">
        <p14:creationId xmlns:p14="http://schemas.microsoft.com/office/powerpoint/2010/main" val="174653605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smtClean="0"/>
              <a:t>La peur </a:t>
            </a:r>
            <a:endParaRPr lang="fr-CA" dirty="0"/>
          </a:p>
        </p:txBody>
      </p:sp>
      <p:sp>
        <p:nvSpPr>
          <p:cNvPr id="3" name="Espace réservé du contenu 2"/>
          <p:cNvSpPr>
            <a:spLocks noGrp="1"/>
          </p:cNvSpPr>
          <p:nvPr>
            <p:ph idx="1"/>
            <p:custDataLst>
              <p:tags r:id="rId2"/>
            </p:custDataLst>
          </p:nvPr>
        </p:nvSpPr>
        <p:spPr/>
        <p:txBody>
          <a:bodyPr>
            <a:normAutofit fontScale="85000" lnSpcReduction="20000"/>
          </a:bodyPr>
          <a:lstStyle/>
          <a:p>
            <a:pPr lvl="1"/>
            <a:r>
              <a:rPr lang="fr-CA" dirty="0" smtClean="0"/>
              <a:t>L’intensité </a:t>
            </a:r>
            <a:r>
              <a:rPr lang="fr-CA" dirty="0"/>
              <a:t>d’une telle colère fait peur à la personne, qui refoule alors à tout prix cette colère, usuellement à l’aide de projection ou de somatisation. </a:t>
            </a:r>
          </a:p>
          <a:p>
            <a:pPr marL="0" indent="0">
              <a:buNone/>
            </a:pPr>
            <a:r>
              <a:rPr lang="fr-CA" i="1" dirty="0"/>
              <a:t> </a:t>
            </a:r>
            <a:endParaRPr lang="fr-CA" dirty="0"/>
          </a:p>
          <a:p>
            <a:pPr algn="ctr">
              <a:buFont typeface="Wingdings" panose="05000000000000000000" pitchFamily="2" charset="2"/>
              <a:buChar char="v"/>
            </a:pPr>
            <a:r>
              <a:rPr lang="fr-CA" i="1" dirty="0"/>
              <a:t>	Les pulsions agressives refoulées puis projetées refont surface chez autrui, 	provoquant une </a:t>
            </a:r>
            <a:r>
              <a:rPr lang="fr-CA" i="1" dirty="0" err="1"/>
              <a:t>hypervigilance</a:t>
            </a:r>
            <a:r>
              <a:rPr lang="fr-CA" i="1" dirty="0"/>
              <a:t> allant jusqu’à l’agoraphobie et les attaques de panique, et parfois même des pseudo-hallucinations d’agresseur </a:t>
            </a:r>
            <a:r>
              <a:rPr lang="fr-CA" i="1" dirty="0" smtClean="0"/>
              <a:t>ou </a:t>
            </a:r>
            <a:r>
              <a:rPr lang="fr-CA" i="1" dirty="0"/>
              <a:t>pseudo-illusions de </a:t>
            </a:r>
            <a:r>
              <a:rPr lang="fr-CA" i="1" dirty="0" smtClean="0"/>
              <a:t>persécution</a:t>
            </a:r>
            <a:endParaRPr lang="fr-CA" dirty="0"/>
          </a:p>
          <a:p>
            <a:endParaRPr lang="fr-CA" dirty="0"/>
          </a:p>
          <a:p>
            <a:pPr algn="ctr">
              <a:buFont typeface="Wingdings" panose="05000000000000000000" pitchFamily="2" charset="2"/>
              <a:buChar char="v"/>
            </a:pPr>
            <a:r>
              <a:rPr lang="fr-CA" i="1" dirty="0"/>
              <a:t>	La somatisation peut créer des ravages physiques (i.e. la maladie de </a:t>
            </a:r>
            <a:r>
              <a:rPr lang="fr-CA" i="1" dirty="0" err="1"/>
              <a:t>Crohn</a:t>
            </a:r>
            <a:r>
              <a:rPr lang="fr-CA" i="1" dirty="0"/>
              <a:t>) ou </a:t>
            </a:r>
            <a:r>
              <a:rPr lang="fr-CA" i="1" dirty="0" smtClean="0"/>
              <a:t>des </a:t>
            </a:r>
            <a:r>
              <a:rPr lang="fr-CA" i="1" dirty="0"/>
              <a:t>incapacités sous forme de trouble de conversion (i.e. une paralysie </a:t>
            </a:r>
            <a:r>
              <a:rPr lang="fr-CA" i="1" dirty="0" smtClean="0"/>
              <a:t>inexplicable </a:t>
            </a:r>
            <a:r>
              <a:rPr lang="fr-CA" i="1" dirty="0"/>
              <a:t>médicalement). Cela n’est pas à être </a:t>
            </a:r>
            <a:r>
              <a:rPr lang="fr-CA" i="1" dirty="0" smtClean="0"/>
              <a:t>interprété</a:t>
            </a:r>
            <a:endParaRPr lang="fr-CA" dirty="0"/>
          </a:p>
          <a:p>
            <a:endParaRPr lang="fr-CA" dirty="0"/>
          </a:p>
        </p:txBody>
      </p:sp>
    </p:spTree>
    <p:extLst>
      <p:ext uri="{BB962C8B-B14F-4D97-AF65-F5344CB8AC3E}">
        <p14:creationId xmlns:p14="http://schemas.microsoft.com/office/powerpoint/2010/main" val="206991165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dirty="0" smtClean="0"/>
              <a:t>Les techniques visant à résorber la peur impliquent </a:t>
            </a:r>
            <a:endParaRPr lang="fr-CA" sz="4000" dirty="0"/>
          </a:p>
        </p:txBody>
      </p:sp>
      <p:sp>
        <p:nvSpPr>
          <p:cNvPr id="3" name="Espace réservé du contenu 2"/>
          <p:cNvSpPr>
            <a:spLocks noGrp="1"/>
          </p:cNvSpPr>
          <p:nvPr>
            <p:ph idx="1"/>
            <p:custDataLst>
              <p:tags r:id="rId2"/>
            </p:custDataLst>
          </p:nvPr>
        </p:nvSpPr>
        <p:spPr/>
        <p:txBody>
          <a:bodyPr>
            <a:normAutofit lnSpcReduction="10000"/>
          </a:bodyPr>
          <a:lstStyle/>
          <a:p>
            <a:pPr lvl="1"/>
            <a:r>
              <a:rPr lang="fr-CA" dirty="0" smtClean="0"/>
              <a:t>La reconnaissance empathique de la peur, car la personne s’y identifie</a:t>
            </a:r>
          </a:p>
          <a:p>
            <a:pPr marL="0" indent="0">
              <a:buNone/>
            </a:pPr>
            <a:endParaRPr lang="fr-CA" sz="2800" dirty="0"/>
          </a:p>
          <a:p>
            <a:pPr lvl="1"/>
            <a:r>
              <a:rPr lang="fr-CA" dirty="0"/>
              <a:t>La différenciation entre </a:t>
            </a:r>
            <a:r>
              <a:rPr lang="fr-CA" dirty="0" smtClean="0"/>
              <a:t>la </a:t>
            </a:r>
            <a:r>
              <a:rPr lang="fr-CA" dirty="0"/>
              <a:t>peur, phénomène interne, et l’absence de danger externe actuel</a:t>
            </a:r>
          </a:p>
          <a:p>
            <a:pPr marL="0" indent="0">
              <a:buNone/>
            </a:pPr>
            <a:endParaRPr lang="fr-CA" sz="2800" dirty="0"/>
          </a:p>
          <a:p>
            <a:pPr lvl="1"/>
            <a:r>
              <a:rPr lang="fr-CA" dirty="0"/>
              <a:t>L’apprentissage d’une réponse de relaxation</a:t>
            </a:r>
          </a:p>
          <a:p>
            <a:pPr marL="0" indent="0">
              <a:buNone/>
            </a:pPr>
            <a:endParaRPr lang="fr-CA" sz="2800" dirty="0"/>
          </a:p>
          <a:p>
            <a:pPr lvl="1"/>
            <a:r>
              <a:rPr lang="fr-CA" dirty="0"/>
              <a:t>L’apprentissage des techniques cognitives d’inattention sélective et de pensées substituts</a:t>
            </a:r>
          </a:p>
          <a:p>
            <a:pPr lvl="1"/>
            <a:endParaRPr lang="fr-CA" dirty="0"/>
          </a:p>
        </p:txBody>
      </p:sp>
    </p:spTree>
    <p:extLst>
      <p:ext uri="{BB962C8B-B14F-4D97-AF65-F5344CB8AC3E}">
        <p14:creationId xmlns:p14="http://schemas.microsoft.com/office/powerpoint/2010/main" val="34997073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400" dirty="0"/>
              <a:t>Les techniques visant à résorber la peur impliquent </a:t>
            </a:r>
            <a:endParaRPr lang="fr-CA" sz="4000"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0" algn="just">
              <a:buFont typeface="Wingdings" panose="05000000000000000000" pitchFamily="2" charset="2"/>
              <a:buChar char="§"/>
            </a:pPr>
            <a:r>
              <a:rPr lang="fr-CA" dirty="0"/>
              <a:t>Au temps propice, la peur est interprétée comme une défense contre une colère immense, ce qui peut amener à reconnaître la colère et la travailler, faisant en sorte que les symptômes liés à la peur disparaissent (i.e. flash-back, cauchemars, </a:t>
            </a:r>
            <a:r>
              <a:rPr lang="fr-CA" dirty="0" err="1"/>
              <a:t>hypervigilance</a:t>
            </a:r>
            <a:r>
              <a:rPr lang="fr-CA" dirty="0"/>
              <a:t>, etc</a:t>
            </a:r>
            <a:r>
              <a:rPr lang="fr-CA" dirty="0" smtClean="0"/>
              <a:t>.)</a:t>
            </a:r>
            <a:endParaRPr lang="fr-CA" dirty="0"/>
          </a:p>
          <a:p>
            <a:pPr algn="just"/>
            <a:endParaRPr lang="fr-CA" dirty="0"/>
          </a:p>
          <a:p>
            <a:pPr lvl="1" algn="ctr">
              <a:buFont typeface="Wingdings" panose="05000000000000000000" pitchFamily="2" charset="2"/>
              <a:buChar char="v"/>
            </a:pPr>
            <a:r>
              <a:rPr lang="fr-CA" sz="2600" i="1" dirty="0"/>
              <a:t>Il est toujours bon signe lorsque les cauchemars </a:t>
            </a:r>
            <a:r>
              <a:rPr lang="fr-CA" sz="2600" i="1" dirty="0" smtClean="0"/>
              <a:t>basés </a:t>
            </a:r>
            <a:r>
              <a:rPr lang="fr-CA" sz="2600" i="1" dirty="0"/>
              <a:t>sur la peur (être en danger, poursuivi et impuissant) disparaissent et que des rêves où la personne poursuit l’agresseur, le tue, </a:t>
            </a:r>
            <a:r>
              <a:rPr lang="fr-CA" sz="2600" i="1" dirty="0" smtClean="0"/>
              <a:t>etc. </a:t>
            </a:r>
            <a:r>
              <a:rPr lang="fr-CA" sz="2600" i="1" dirty="0"/>
              <a:t>prennent place. Dès que la personne reconnaît ces pulsions à l’aide de ces rêves, ces derniers </a:t>
            </a:r>
            <a:r>
              <a:rPr lang="fr-CA" sz="2600" i="1" dirty="0" smtClean="0"/>
              <a:t>disparaissent </a:t>
            </a:r>
            <a:r>
              <a:rPr lang="fr-CA" sz="3000" i="1" dirty="0" smtClean="0"/>
              <a:t>et </a:t>
            </a:r>
            <a:r>
              <a:rPr lang="fr-CA" sz="3000" i="1" dirty="0"/>
              <a:t>l’ÉSPT aussi </a:t>
            </a:r>
            <a:r>
              <a:rPr lang="fr-CA" sz="3000" i="1" dirty="0" smtClean="0"/>
              <a:t>usuellement</a:t>
            </a:r>
            <a:endParaRPr lang="fr-CA" sz="3000" dirty="0"/>
          </a:p>
          <a:p>
            <a:endParaRPr lang="fr-CA" b="1" dirty="0"/>
          </a:p>
        </p:txBody>
      </p:sp>
    </p:spTree>
    <p:extLst>
      <p:ext uri="{BB962C8B-B14F-4D97-AF65-F5344CB8AC3E}">
        <p14:creationId xmlns:p14="http://schemas.microsoft.com/office/powerpoint/2010/main" val="48384262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5400" dirty="0"/>
              <a:t>Les techniques visant à résorber la peur impliquent </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1"/>
            <a:r>
              <a:rPr lang="fr-CA" dirty="0"/>
              <a:t>Si les symptômes de peur ne disparaissent pas au complet, des techniques d’exposition </a:t>
            </a:r>
            <a:r>
              <a:rPr lang="fr-CA" i="1" dirty="0"/>
              <a:t>in vivo</a:t>
            </a:r>
            <a:r>
              <a:rPr lang="fr-CA" dirty="0"/>
              <a:t> </a:t>
            </a:r>
            <a:r>
              <a:rPr lang="fr-CA" dirty="0" err="1" smtClean="0"/>
              <a:t>cognitivo</a:t>
            </a:r>
            <a:r>
              <a:rPr lang="fr-CA" dirty="0" smtClean="0"/>
              <a:t> comportementale </a:t>
            </a:r>
            <a:r>
              <a:rPr lang="fr-CA" dirty="0"/>
              <a:t>réussissent à enrayer la portion minime de la réponse due à la </a:t>
            </a:r>
            <a:r>
              <a:rPr lang="fr-CA" dirty="0" smtClean="0"/>
              <a:t>peur</a:t>
            </a:r>
            <a:endParaRPr lang="fr-CA" dirty="0"/>
          </a:p>
          <a:p>
            <a:pPr marL="0" indent="0">
              <a:buNone/>
            </a:pPr>
            <a:r>
              <a:rPr lang="fr-CA" i="1" dirty="0"/>
              <a:t> </a:t>
            </a:r>
            <a:endParaRPr lang="fr-CA" dirty="0"/>
          </a:p>
          <a:p>
            <a:pPr lvl="2">
              <a:buFont typeface="Wingdings" panose="05000000000000000000" pitchFamily="2" charset="2"/>
              <a:buChar char="v"/>
            </a:pPr>
            <a:r>
              <a:rPr lang="fr-CA" i="1" dirty="0"/>
              <a:t>Cependant, ces techniques n’y réussissent pas usuellement avant que </a:t>
            </a:r>
            <a:r>
              <a:rPr lang="fr-CA" i="1" dirty="0" smtClean="0"/>
              <a:t>la </a:t>
            </a:r>
            <a:r>
              <a:rPr lang="fr-CA" i="1" dirty="0"/>
              <a:t>colère et ses pulsions soient reconnues, acceptées et intégrées</a:t>
            </a:r>
            <a:r>
              <a:rPr lang="fr-CA" i="1" dirty="0" smtClean="0"/>
              <a:t>.</a:t>
            </a:r>
          </a:p>
          <a:p>
            <a:endParaRPr lang="fr-CA" sz="2800" dirty="0"/>
          </a:p>
          <a:p>
            <a:pPr lvl="2" algn="ctr">
              <a:buFont typeface="Wingdings" panose="05000000000000000000" pitchFamily="2" charset="2"/>
              <a:buChar char="v"/>
            </a:pPr>
            <a:r>
              <a:rPr lang="fr-CA" i="1" dirty="0"/>
              <a:t>Si ces techniques réussissent à diminuer l’agoraphobie et les réponses de peur conditionnelles, l’expérience clinique nous a indiqué que la personne devient alors continuellement épuisée, devant utiliser toute son énergie psychique pour contenir ses réponses anxieuses et demeurer </a:t>
            </a:r>
            <a:r>
              <a:rPr lang="fr-CA" i="1" dirty="0" smtClean="0"/>
              <a:t>quasi fonctionnelles</a:t>
            </a:r>
            <a:endParaRPr lang="fr-CA" dirty="0"/>
          </a:p>
          <a:p>
            <a:pPr lvl="2">
              <a:buFont typeface="Wingdings" panose="05000000000000000000" pitchFamily="2" charset="2"/>
              <a:buChar char="v"/>
            </a:pPr>
            <a:endParaRPr lang="fr-CA" dirty="0"/>
          </a:p>
          <a:p>
            <a:endParaRPr lang="fr-CA" b="1" dirty="0"/>
          </a:p>
        </p:txBody>
      </p:sp>
    </p:spTree>
    <p:extLst>
      <p:ext uri="{BB962C8B-B14F-4D97-AF65-F5344CB8AC3E}">
        <p14:creationId xmlns:p14="http://schemas.microsoft.com/office/powerpoint/2010/main" val="1155629333"/>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sz="4800" dirty="0"/>
              <a:t>Les techniques visant à résorber la peur impliquent </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Si la personne a été attaquée sauvagement par derrière lors de l’événement traumatique, on ne peut s’attendre cliniquement à ce qu’elle ne s’assoit pas le dos au mur dans un restaurant pour le reste de sa vie, mais tant que ce n’est que ça, tout va bien !</a:t>
            </a:r>
          </a:p>
          <a:p>
            <a:endParaRPr lang="fr-CA" dirty="0"/>
          </a:p>
        </p:txBody>
      </p:sp>
    </p:spTree>
    <p:extLst>
      <p:ext uri="{BB962C8B-B14F-4D97-AF65-F5344CB8AC3E}">
        <p14:creationId xmlns:p14="http://schemas.microsoft.com/office/powerpoint/2010/main" val="275723600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 </a:t>
            </a:r>
            <a:br>
              <a:rPr lang="fr-CA" dirty="0"/>
            </a:br>
            <a:r>
              <a:rPr lang="fr-CA" b="1" dirty="0"/>
              <a:t>Les</a:t>
            </a:r>
            <a:r>
              <a:rPr lang="fr-CA" dirty="0"/>
              <a:t> </a:t>
            </a:r>
            <a:r>
              <a:rPr lang="fr-CA" b="1" dirty="0"/>
              <a:t>émotions associées à l’ÉSPT </a:t>
            </a:r>
            <a:br>
              <a:rPr lang="fr-CA" b="1" dirty="0"/>
            </a:br>
            <a:r>
              <a:rPr lang="fr-CA" b="1" u="sng" dirty="0" smtClean="0"/>
              <a:t>La tristesse</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La tristesse </a:t>
            </a:r>
            <a:r>
              <a:rPr lang="fr-CA" dirty="0" smtClean="0"/>
              <a:t>flottante</a:t>
            </a:r>
            <a:r>
              <a:rPr lang="fr-CA" dirty="0"/>
              <a:t>, ou peine, liée à un trouble de dépression majeure ou </a:t>
            </a:r>
            <a:r>
              <a:rPr lang="fr-CA" dirty="0" err="1"/>
              <a:t>dysthymique</a:t>
            </a:r>
            <a:r>
              <a:rPr lang="fr-CA" dirty="0"/>
              <a:t> doit être considérée comme la manifestation d’une coupure, d’un détachement face à soi, à autrui et à la vie. Il en va de même pour </a:t>
            </a:r>
            <a:r>
              <a:rPr lang="fr-CA" dirty="0" smtClean="0"/>
              <a:t>l’ÉSPT</a:t>
            </a:r>
            <a:endParaRPr lang="fr-CA" dirty="0"/>
          </a:p>
          <a:p>
            <a:pPr lvl="1"/>
            <a:endParaRPr lang="fr-CA" dirty="0"/>
          </a:p>
          <a:p>
            <a:endParaRPr lang="fr-CA" dirty="0"/>
          </a:p>
        </p:txBody>
      </p:sp>
    </p:spTree>
    <p:extLst>
      <p:ext uri="{BB962C8B-B14F-4D97-AF65-F5344CB8AC3E}">
        <p14:creationId xmlns:p14="http://schemas.microsoft.com/office/powerpoint/2010/main" val="1308735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Phase d’intrusion</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CA" dirty="0" smtClean="0"/>
              <a:t>Selon Horowitz, la phase d’intrusion se caractérise par :</a:t>
            </a:r>
          </a:p>
          <a:p>
            <a:endParaRPr lang="fr-CA" dirty="0"/>
          </a:p>
          <a:p>
            <a:pPr lvl="1"/>
            <a:r>
              <a:rPr lang="fr-CA" dirty="0"/>
              <a:t>D</a:t>
            </a:r>
            <a:r>
              <a:rPr lang="fr-CA" dirty="0" smtClean="0"/>
              <a:t>es idées et émotions intrusives concernant l’événement traumatique</a:t>
            </a:r>
          </a:p>
          <a:p>
            <a:pPr marL="0" indent="0">
              <a:buNone/>
            </a:pPr>
            <a:endParaRPr lang="fr-CA" dirty="0" smtClean="0"/>
          </a:p>
          <a:p>
            <a:pPr lvl="1"/>
            <a:r>
              <a:rPr lang="fr-CA" dirty="0" smtClean="0"/>
              <a:t>Une détresse psychologique et physiologique suite à des stimuli en lien avec l’événement</a:t>
            </a:r>
          </a:p>
          <a:p>
            <a:pPr marL="342900" lvl="1" indent="0">
              <a:buNone/>
            </a:pPr>
            <a:endParaRPr lang="fr-CA" dirty="0" smtClean="0"/>
          </a:p>
          <a:p>
            <a:pPr lvl="1"/>
            <a:r>
              <a:rPr lang="fr-CA" dirty="0"/>
              <a:t>D</a:t>
            </a:r>
            <a:r>
              <a:rPr lang="fr-CA" dirty="0" smtClean="0"/>
              <a:t>es cauchemars</a:t>
            </a:r>
          </a:p>
          <a:p>
            <a:endParaRPr lang="fr-CA" dirty="0" smtClean="0"/>
          </a:p>
          <a:p>
            <a:pPr lvl="1"/>
            <a:r>
              <a:rPr lang="fr-CA" dirty="0"/>
              <a:t>D</a:t>
            </a:r>
            <a:r>
              <a:rPr lang="fr-CA" dirty="0" smtClean="0"/>
              <a:t>es affects intrusifs, dysphoriques et flottants</a:t>
            </a:r>
          </a:p>
          <a:p>
            <a:endParaRPr lang="fr-CA" dirty="0"/>
          </a:p>
        </p:txBody>
      </p:sp>
    </p:spTree>
    <p:extLst>
      <p:ext uri="{BB962C8B-B14F-4D97-AF65-F5344CB8AC3E}">
        <p14:creationId xmlns:p14="http://schemas.microsoft.com/office/powerpoint/2010/main" val="322206192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tristesse</a:t>
            </a:r>
            <a:endParaRPr lang="fr-CA" dirty="0"/>
          </a:p>
        </p:txBody>
      </p:sp>
      <p:sp>
        <p:nvSpPr>
          <p:cNvPr id="3" name="Espace réservé du contenu 2"/>
          <p:cNvSpPr>
            <a:spLocks noGrp="1"/>
          </p:cNvSpPr>
          <p:nvPr>
            <p:ph idx="1"/>
            <p:custDataLst>
              <p:tags r:id="rId2"/>
            </p:custDataLst>
          </p:nvPr>
        </p:nvSpPr>
        <p:spPr/>
        <p:txBody>
          <a:bodyPr>
            <a:normAutofit lnSpcReduction="10000"/>
          </a:bodyPr>
          <a:lstStyle/>
          <a:p>
            <a:r>
              <a:rPr lang="fr-CA" dirty="0"/>
              <a:t> </a:t>
            </a:r>
            <a:r>
              <a:rPr lang="fr-CA" dirty="0" smtClean="0"/>
              <a:t>Face</a:t>
            </a:r>
            <a:r>
              <a:rPr lang="fr-CA" dirty="0"/>
              <a:t> </a:t>
            </a:r>
            <a:r>
              <a:rPr lang="fr-CA" dirty="0" smtClean="0"/>
              <a:t>à </a:t>
            </a:r>
            <a:r>
              <a:rPr lang="fr-CA" dirty="0"/>
              <a:t>la tristesse flottante, le psychothérapeute fait des liens entre </a:t>
            </a:r>
            <a:r>
              <a:rPr lang="fr-CA" dirty="0" smtClean="0"/>
              <a:t>:</a:t>
            </a:r>
          </a:p>
          <a:p>
            <a:pPr marL="0" indent="0">
              <a:buNone/>
            </a:pPr>
            <a:endParaRPr lang="fr-CA" dirty="0" smtClean="0"/>
          </a:p>
          <a:p>
            <a:pPr lvl="1"/>
            <a:r>
              <a:rPr lang="fr-CA" dirty="0"/>
              <a:t>L</a:t>
            </a:r>
            <a:r>
              <a:rPr lang="fr-CA" dirty="0" smtClean="0"/>
              <a:t>a </a:t>
            </a:r>
            <a:r>
              <a:rPr lang="fr-CA" dirty="0"/>
              <a:t>personne et elle-même (à l’aide d’un accueil bienveillant et de reflets empathiques, surtout, et un encouragement à se procurer des soins agréables et de diminuer les demandes envers soi, externes et internes)</a:t>
            </a:r>
          </a:p>
          <a:p>
            <a:pPr marL="0" indent="0">
              <a:buNone/>
            </a:pPr>
            <a:endParaRPr lang="fr-CA" sz="2800" dirty="0" smtClean="0"/>
          </a:p>
          <a:p>
            <a:pPr lvl="1"/>
            <a:r>
              <a:rPr lang="fr-CA" dirty="0"/>
              <a:t>L</a:t>
            </a:r>
            <a:r>
              <a:rPr lang="fr-CA" dirty="0" smtClean="0"/>
              <a:t>a personne et autrui (accueillir la personne en psychothérapie, l’encourager à se dévoiler et à rechercher du soutien affectif de la part de ses proches) </a:t>
            </a:r>
          </a:p>
          <a:p>
            <a:pPr lvl="1"/>
            <a:endParaRPr lang="fr-CA" dirty="0"/>
          </a:p>
        </p:txBody>
      </p:sp>
    </p:spTree>
    <p:extLst>
      <p:ext uri="{BB962C8B-B14F-4D97-AF65-F5344CB8AC3E}">
        <p14:creationId xmlns:p14="http://schemas.microsoft.com/office/powerpoint/2010/main" val="7631849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tristesse</a:t>
            </a:r>
            <a:endParaRPr lang="fr-CA" dirty="0"/>
          </a:p>
        </p:txBody>
      </p:sp>
      <p:sp>
        <p:nvSpPr>
          <p:cNvPr id="3" name="Espace réservé du contenu 2"/>
          <p:cNvSpPr>
            <a:spLocks noGrp="1"/>
          </p:cNvSpPr>
          <p:nvPr>
            <p:ph idx="1"/>
            <p:custDataLst>
              <p:tags r:id="rId2"/>
            </p:custDataLst>
          </p:nvPr>
        </p:nvSpPr>
        <p:spPr/>
        <p:txBody>
          <a:bodyPr/>
          <a:lstStyle/>
          <a:p>
            <a:pPr lvl="1"/>
            <a:r>
              <a:rPr lang="fr-CA" dirty="0"/>
              <a:t>L</a:t>
            </a:r>
            <a:r>
              <a:rPr lang="fr-CA" dirty="0" smtClean="0"/>
              <a:t>a </a:t>
            </a:r>
            <a:r>
              <a:rPr lang="fr-CA" dirty="0"/>
              <a:t>personne et elle-même (à l’aide d’un accueil bienveillant et de reflets empathiques, surtout, et un encouragement à se procurer des soins agréables et de diminuer les demandes envers soi, externes et internes)</a:t>
            </a:r>
          </a:p>
          <a:p>
            <a:pPr marL="0" indent="0">
              <a:buNone/>
            </a:pPr>
            <a:r>
              <a:rPr lang="fr-CA" dirty="0"/>
              <a:t> </a:t>
            </a:r>
          </a:p>
          <a:p>
            <a:pPr lvl="1"/>
            <a:r>
              <a:rPr lang="fr-CA" dirty="0"/>
              <a:t>L</a:t>
            </a:r>
            <a:r>
              <a:rPr lang="fr-CA" dirty="0" smtClean="0"/>
              <a:t>a </a:t>
            </a:r>
            <a:r>
              <a:rPr lang="fr-CA" dirty="0"/>
              <a:t>personne et autrui (accueillir la personne en psychothérapie, l’encourager à se dévoiler et à rechercher du soutien affectif de la part de ses proches) </a:t>
            </a:r>
          </a:p>
          <a:p>
            <a:endParaRPr lang="fr-CA" dirty="0"/>
          </a:p>
        </p:txBody>
      </p:sp>
    </p:spTree>
    <p:extLst>
      <p:ext uri="{BB962C8B-B14F-4D97-AF65-F5344CB8AC3E}">
        <p14:creationId xmlns:p14="http://schemas.microsoft.com/office/powerpoint/2010/main" val="220796155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a:t>Les émotions associées à un ÉSPT</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Une tristesse profonde, </a:t>
            </a:r>
            <a:r>
              <a:rPr lang="fr-CA" dirty="0" smtClean="0"/>
              <a:t>vécue </a:t>
            </a:r>
            <a:r>
              <a:rPr lang="fr-CA" dirty="0"/>
              <a:t>sans désarroi, est </a:t>
            </a:r>
            <a:r>
              <a:rPr lang="fr-CA" dirty="0" smtClean="0"/>
              <a:t>différente, </a:t>
            </a:r>
            <a:r>
              <a:rPr lang="fr-CA" dirty="0"/>
              <a:t>car elle liée à la perte. La tristesse profonde s’exprime sous forme de détresse lorsqu’elle est trop intense pour être vécue (voir la théorie de </a:t>
            </a:r>
            <a:r>
              <a:rPr lang="fr-CA" dirty="0" err="1"/>
              <a:t>Tomkins</a:t>
            </a:r>
            <a:r>
              <a:rPr lang="fr-CA" dirty="0" smtClean="0"/>
              <a:t>)</a:t>
            </a:r>
            <a:endParaRPr lang="fr-CA" dirty="0"/>
          </a:p>
          <a:p>
            <a:endParaRPr lang="fr-CA" dirty="0"/>
          </a:p>
        </p:txBody>
      </p:sp>
    </p:spTree>
    <p:extLst>
      <p:ext uri="{BB962C8B-B14F-4D97-AF65-F5344CB8AC3E}">
        <p14:creationId xmlns:p14="http://schemas.microsoft.com/office/powerpoint/2010/main" val="334490747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dirty="0"/>
              <a:t>Les</a:t>
            </a:r>
            <a:r>
              <a:rPr lang="fr-CA" dirty="0"/>
              <a:t> </a:t>
            </a:r>
            <a:r>
              <a:rPr lang="fr-CA" b="1" dirty="0"/>
              <a:t>émotions associées à l’ÉSPT </a:t>
            </a:r>
            <a:br>
              <a:rPr lang="fr-CA" b="1" dirty="0"/>
            </a:br>
            <a:r>
              <a:rPr lang="fr-CA" b="1" u="sng" dirty="0"/>
              <a:t>La tristesse</a:t>
            </a:r>
            <a:endParaRPr lang="fr-CA" dirty="0"/>
          </a:p>
        </p:txBody>
      </p:sp>
      <p:sp>
        <p:nvSpPr>
          <p:cNvPr id="3" name="Espace réservé du contenu 2"/>
          <p:cNvSpPr>
            <a:spLocks noGrp="1"/>
          </p:cNvSpPr>
          <p:nvPr>
            <p:ph idx="1"/>
            <p:custDataLst>
              <p:tags r:id="rId2"/>
            </p:custDataLst>
          </p:nvPr>
        </p:nvSpPr>
        <p:spPr/>
        <p:txBody>
          <a:bodyPr>
            <a:normAutofit lnSpcReduction="10000"/>
          </a:bodyPr>
          <a:lstStyle/>
          <a:p>
            <a:pPr lvl="0"/>
            <a:r>
              <a:rPr lang="fr-CA" dirty="0"/>
              <a:t>Face à la tristesse profonde, le travail thérapeutique consiste à :</a:t>
            </a:r>
          </a:p>
          <a:p>
            <a:pPr lvl="1"/>
            <a:r>
              <a:rPr lang="fr-CA" dirty="0"/>
              <a:t>L’accueillir </a:t>
            </a:r>
            <a:r>
              <a:rPr lang="fr-CA" dirty="0" smtClean="0"/>
              <a:t>emphatiquement</a:t>
            </a:r>
            <a:endParaRPr lang="fr-CA" dirty="0"/>
          </a:p>
          <a:p>
            <a:pPr lvl="1"/>
            <a:r>
              <a:rPr lang="fr-CA" dirty="0"/>
              <a:t>Interpréter les mécanismes de défense à son égard, </a:t>
            </a:r>
            <a:r>
              <a:rPr lang="fr-CA" dirty="0" smtClean="0"/>
              <a:t>emphatiquement</a:t>
            </a:r>
            <a:endParaRPr lang="fr-CA" dirty="0"/>
          </a:p>
          <a:p>
            <a:pPr lvl="1"/>
            <a:r>
              <a:rPr lang="fr-CA" dirty="0"/>
              <a:t>Éprouver la tristesse de la personne, en résonnance, afin que la perte puisse devenir acceptable (perte d’illusions, de capacités physiques ou cognitives, d’une relation, de choses substantielles, d’innocence ou de temps, soit le temps à être symptomatique ou être demeuré dans des relations malsaines) puisque la solitude intolérable est alors compensée</a:t>
            </a:r>
          </a:p>
          <a:p>
            <a:endParaRPr lang="fr-CA" dirty="0"/>
          </a:p>
        </p:txBody>
      </p:sp>
    </p:spTree>
    <p:extLst>
      <p:ext uri="{BB962C8B-B14F-4D97-AF65-F5344CB8AC3E}">
        <p14:creationId xmlns:p14="http://schemas.microsoft.com/office/powerpoint/2010/main" val="128616977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F</a:t>
            </a:r>
            <a:r>
              <a:rPr lang="fr-CA" dirty="0" smtClean="0"/>
              <a:t>inalement</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0"/>
            <a:r>
              <a:rPr lang="fr-CA" dirty="0"/>
              <a:t>Redonner du contrôle à la personne, encore et encore, afin de contrer l’impuissance flottante s’attachant à presque tout (‘</a:t>
            </a:r>
            <a:r>
              <a:rPr lang="fr-CA" dirty="0" smtClean="0"/>
              <a:t>’pouvez-vous </a:t>
            </a:r>
            <a:r>
              <a:rPr lang="fr-CA" dirty="0"/>
              <a:t>venir mercredi midi ou vendredi après-midi ?’’, ‘</a:t>
            </a:r>
            <a:r>
              <a:rPr lang="fr-CA" dirty="0" smtClean="0"/>
              <a:t>’vous </a:t>
            </a:r>
            <a:r>
              <a:rPr lang="fr-CA" dirty="0"/>
              <a:t>ne voulez pas venir le </a:t>
            </a:r>
            <a:r>
              <a:rPr lang="fr-CA" dirty="0" smtClean="0"/>
              <a:t>soir, </a:t>
            </a:r>
            <a:r>
              <a:rPr lang="fr-CA" dirty="0"/>
              <a:t>car il fait noir. Je comprends.’’)</a:t>
            </a:r>
          </a:p>
          <a:p>
            <a:pPr marL="0" indent="0">
              <a:buNone/>
            </a:pPr>
            <a:endParaRPr lang="fr-CA" dirty="0"/>
          </a:p>
          <a:p>
            <a:pPr lvl="0"/>
            <a:r>
              <a:rPr lang="fr-CA" dirty="0"/>
              <a:t>Procurer de l’information pouvant aider la personne à reprendre du contrôle sur son environnement (‘</a:t>
            </a:r>
            <a:r>
              <a:rPr lang="fr-CA" dirty="0" smtClean="0"/>
              <a:t>’à </a:t>
            </a:r>
            <a:r>
              <a:rPr lang="fr-CA" dirty="0"/>
              <a:t>la cour, vous pouvez refuser de dire votre adresse à haute voix et simplement l’écrire pour le juge.’’)</a:t>
            </a:r>
          </a:p>
          <a:p>
            <a:pPr marL="0" indent="0">
              <a:buNone/>
            </a:pPr>
            <a:r>
              <a:rPr lang="fr-CA" dirty="0"/>
              <a:t/>
            </a:r>
            <a:br>
              <a:rPr lang="fr-CA" dirty="0"/>
            </a:br>
            <a:endParaRPr lang="fr-CA" dirty="0"/>
          </a:p>
        </p:txBody>
      </p:sp>
    </p:spTree>
    <p:extLst>
      <p:ext uri="{BB962C8B-B14F-4D97-AF65-F5344CB8AC3E}">
        <p14:creationId xmlns:p14="http://schemas.microsoft.com/office/powerpoint/2010/main" val="111970696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800" b="1" dirty="0"/>
              <a:t>I</a:t>
            </a:r>
            <a:r>
              <a:rPr lang="fr-CA" sz="4800" b="1" dirty="0" smtClean="0"/>
              <a:t>ntégration des modèles </a:t>
            </a:r>
            <a:r>
              <a:rPr lang="fr-CA" sz="3200" dirty="0" smtClean="0"/>
              <a:t>p.31</a:t>
            </a:r>
            <a:endParaRPr lang="fr-CA" sz="6600" dirty="0"/>
          </a:p>
        </p:txBody>
      </p:sp>
      <p:sp>
        <p:nvSpPr>
          <p:cNvPr id="3" name="Espace réservé du contenu 2"/>
          <p:cNvSpPr>
            <a:spLocks noGrp="1"/>
          </p:cNvSpPr>
          <p:nvPr>
            <p:ph idx="1"/>
            <p:custDataLst>
              <p:tags r:id="rId2"/>
            </p:custDataLst>
          </p:nvPr>
        </p:nvSpPr>
        <p:spPr/>
        <p:txBody>
          <a:bodyPr/>
          <a:lstStyle/>
          <a:p>
            <a:r>
              <a:rPr lang="fr-CA" b="1" u="sng" dirty="0"/>
              <a:t>Intégration des modèles</a:t>
            </a:r>
            <a:r>
              <a:rPr lang="fr-CA" dirty="0"/>
              <a:t> </a:t>
            </a:r>
            <a:r>
              <a:rPr lang="fr-CA" sz="2400" b="1" i="1" dirty="0">
                <a:solidFill>
                  <a:srgbClr val="FF0000"/>
                </a:solidFill>
              </a:rPr>
              <a:t>comment chaque symptôme peut être </a:t>
            </a:r>
            <a:r>
              <a:rPr lang="fr-CA" sz="2400" b="1" i="1" dirty="0" smtClean="0">
                <a:solidFill>
                  <a:srgbClr val="FF0000"/>
                </a:solidFill>
              </a:rPr>
              <a:t>s’expliquer </a:t>
            </a:r>
            <a:r>
              <a:rPr lang="fr-CA" sz="2400" b="1" i="1" dirty="0">
                <a:solidFill>
                  <a:srgbClr val="FF0000"/>
                </a:solidFill>
              </a:rPr>
              <a:t>différemment et lesquels s’appliquent en fonction du </a:t>
            </a:r>
            <a:r>
              <a:rPr lang="fr-CA" sz="2400" b="1" i="1" dirty="0" smtClean="0">
                <a:solidFill>
                  <a:srgbClr val="FF0000"/>
                </a:solidFill>
              </a:rPr>
              <a:t>besoin. </a:t>
            </a:r>
            <a:r>
              <a:rPr lang="fr-CA" sz="2400" b="1" i="1" dirty="0">
                <a:solidFill>
                  <a:srgbClr val="FF0000"/>
                </a:solidFill>
              </a:rPr>
              <a:t>Les enquêtes ont démontré que la majorité être </a:t>
            </a:r>
            <a:r>
              <a:rPr lang="fr-CA" sz="2400" b="1" i="1" dirty="0" smtClean="0">
                <a:solidFill>
                  <a:srgbClr val="FF0000"/>
                </a:solidFill>
              </a:rPr>
              <a:t>éclectique</a:t>
            </a:r>
          </a:p>
          <a:p>
            <a:pPr lvl="0"/>
            <a:r>
              <a:rPr lang="fr-CA" dirty="0" smtClean="0"/>
              <a:t>chacun </a:t>
            </a:r>
            <a:r>
              <a:rPr lang="fr-CA" dirty="0"/>
              <a:t>des symptômes d’ÉSPT du DSM-5 peut être expliqué par plusieurs modèles théoriques, chacun suggérant une intervention particulière </a:t>
            </a:r>
          </a:p>
          <a:p>
            <a:pPr marL="0" indent="0">
              <a:buNone/>
            </a:pPr>
            <a:endParaRPr lang="fr-CA" dirty="0"/>
          </a:p>
        </p:txBody>
      </p:sp>
    </p:spTree>
    <p:extLst>
      <p:ext uri="{BB962C8B-B14F-4D97-AF65-F5344CB8AC3E}">
        <p14:creationId xmlns:p14="http://schemas.microsoft.com/office/powerpoint/2010/main" val="159142622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err="1" smtClean="0"/>
              <a:t>Réexpérience</a:t>
            </a:r>
            <a:endParaRPr lang="fr-CA" dirty="0"/>
          </a:p>
        </p:txBody>
      </p:sp>
      <p:sp>
        <p:nvSpPr>
          <p:cNvPr id="3" name="Espace réservé du contenu 2"/>
          <p:cNvSpPr>
            <a:spLocks noGrp="1"/>
          </p:cNvSpPr>
          <p:nvPr>
            <p:ph idx="1"/>
            <p:custDataLst>
              <p:tags r:id="rId2"/>
            </p:custDataLst>
          </p:nvPr>
        </p:nvSpPr>
        <p:spPr/>
        <p:txBody>
          <a:bodyPr>
            <a:normAutofit/>
          </a:bodyPr>
          <a:lstStyle/>
          <a:p>
            <a:pPr lvl="0"/>
            <a:r>
              <a:rPr lang="fr-CA" dirty="0" smtClean="0"/>
              <a:t>Reviviscences </a:t>
            </a:r>
            <a:r>
              <a:rPr lang="fr-CA" dirty="0"/>
              <a:t>(modèles neurobiologique, cognitif et dynamique)</a:t>
            </a:r>
          </a:p>
          <a:p>
            <a:pPr lvl="0"/>
            <a:r>
              <a:rPr lang="fr-CA" dirty="0"/>
              <a:t>Cauchemars (modèles neurobiologique, cognitif et dynamique)</a:t>
            </a:r>
          </a:p>
          <a:p>
            <a:pPr lvl="0"/>
            <a:r>
              <a:rPr lang="fr-CA" dirty="0"/>
              <a:t>Revécu dissociative (modèles neurobiologique et dynamique)</a:t>
            </a:r>
          </a:p>
          <a:p>
            <a:pPr lvl="0"/>
            <a:r>
              <a:rPr lang="fr-CA" dirty="0" err="1" smtClean="0"/>
              <a:t>Réexpérience</a:t>
            </a:r>
            <a:r>
              <a:rPr lang="fr-CA" dirty="0" smtClean="0"/>
              <a:t> </a:t>
            </a:r>
            <a:r>
              <a:rPr lang="fr-CA" dirty="0"/>
              <a:t>psychologique (modèles  neurobiologique et comportemental)</a:t>
            </a:r>
          </a:p>
          <a:p>
            <a:pPr lvl="0"/>
            <a:r>
              <a:rPr lang="fr-CA" dirty="0" err="1" smtClean="0"/>
              <a:t>Réexpérience</a:t>
            </a:r>
            <a:r>
              <a:rPr lang="fr-CA" dirty="0" smtClean="0"/>
              <a:t> </a:t>
            </a:r>
            <a:r>
              <a:rPr lang="fr-CA" dirty="0"/>
              <a:t>physiologique (modèles neurobiologique et comportemental)</a:t>
            </a:r>
          </a:p>
          <a:p>
            <a:endParaRPr lang="fr-CA" dirty="0"/>
          </a:p>
        </p:txBody>
      </p:sp>
    </p:spTree>
    <p:extLst>
      <p:ext uri="{BB962C8B-B14F-4D97-AF65-F5344CB8AC3E}">
        <p14:creationId xmlns:p14="http://schemas.microsoft.com/office/powerpoint/2010/main" val="160792985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5400" b="1" dirty="0" smtClean="0"/>
              <a:t>L’évitement</a:t>
            </a:r>
            <a:endParaRPr lang="fr-CA" dirty="0"/>
          </a:p>
        </p:txBody>
      </p:sp>
      <p:sp>
        <p:nvSpPr>
          <p:cNvPr id="3" name="Espace réservé du contenu 2"/>
          <p:cNvSpPr>
            <a:spLocks noGrp="1"/>
          </p:cNvSpPr>
          <p:nvPr>
            <p:ph idx="1"/>
            <p:custDataLst>
              <p:tags r:id="rId2"/>
            </p:custDataLst>
          </p:nvPr>
        </p:nvSpPr>
        <p:spPr/>
        <p:txBody>
          <a:bodyPr/>
          <a:lstStyle/>
          <a:p>
            <a:pPr lvl="0"/>
            <a:r>
              <a:rPr lang="fr-CA" dirty="0"/>
              <a:t>Évitement cognitif (modèles neurobiologique, comportemental, cognitif et dynamique)</a:t>
            </a:r>
          </a:p>
          <a:p>
            <a:pPr lvl="0"/>
            <a:r>
              <a:rPr lang="fr-CA" dirty="0"/>
              <a:t>Évitement comportemental (modèles neurobiologique, comportemental et dynamique)</a:t>
            </a:r>
          </a:p>
          <a:p>
            <a:endParaRPr lang="fr-CA" dirty="0"/>
          </a:p>
        </p:txBody>
      </p:sp>
    </p:spTree>
    <p:extLst>
      <p:ext uri="{BB962C8B-B14F-4D97-AF65-F5344CB8AC3E}">
        <p14:creationId xmlns:p14="http://schemas.microsoft.com/office/powerpoint/2010/main" val="49064991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400" b="1" dirty="0" smtClean="0"/>
              <a:t>Les cognitions et les humeurs négatives</a:t>
            </a:r>
            <a:endParaRPr lang="fr-CA" sz="4000" dirty="0"/>
          </a:p>
        </p:txBody>
      </p:sp>
      <p:sp>
        <p:nvSpPr>
          <p:cNvPr id="3" name="Espace réservé du contenu 2"/>
          <p:cNvSpPr>
            <a:spLocks noGrp="1"/>
          </p:cNvSpPr>
          <p:nvPr>
            <p:ph idx="1"/>
            <p:custDataLst>
              <p:tags r:id="rId2"/>
            </p:custDataLst>
          </p:nvPr>
        </p:nvSpPr>
        <p:spPr/>
        <p:txBody>
          <a:bodyPr>
            <a:normAutofit fontScale="92500" lnSpcReduction="20000"/>
          </a:bodyPr>
          <a:lstStyle/>
          <a:p>
            <a:pPr lvl="0"/>
            <a:r>
              <a:rPr lang="fr-CA" dirty="0"/>
              <a:t>Amnésie partielle (modèles neurobiologique et dynamique)</a:t>
            </a:r>
          </a:p>
          <a:p>
            <a:pPr lvl="0"/>
            <a:r>
              <a:rPr lang="fr-CA" dirty="0"/>
              <a:t>Croyances négatives exagérées (modèles cognitif et dynamique)</a:t>
            </a:r>
          </a:p>
          <a:p>
            <a:pPr lvl="0"/>
            <a:r>
              <a:rPr lang="fr-CA" dirty="0"/>
              <a:t>Culpabilité (modèles  cognitif et dynamique)</a:t>
            </a:r>
          </a:p>
          <a:p>
            <a:pPr lvl="0"/>
            <a:r>
              <a:rPr lang="fr-CA" dirty="0"/>
              <a:t>États émotionnels négatifs (modèles neurobiologique, cognitif et dynamique)</a:t>
            </a:r>
          </a:p>
          <a:p>
            <a:pPr lvl="0"/>
            <a:r>
              <a:rPr lang="fr-CA" dirty="0"/>
              <a:t>Perte d’intérêt (modèles neurobiologique, cognitif et dynamique)</a:t>
            </a:r>
          </a:p>
          <a:p>
            <a:pPr lvl="0"/>
            <a:r>
              <a:rPr lang="fr-CA" dirty="0"/>
              <a:t>Détachement (modèles neurobiologique et dynamique)</a:t>
            </a:r>
          </a:p>
          <a:p>
            <a:pPr lvl="0"/>
            <a:r>
              <a:rPr lang="fr-CA" dirty="0"/>
              <a:t>Absence d’émotions positives (modèles neurobiologique et dynamique)</a:t>
            </a:r>
          </a:p>
          <a:p>
            <a:endParaRPr lang="fr-CA" dirty="0"/>
          </a:p>
        </p:txBody>
      </p:sp>
    </p:spTree>
    <p:extLst>
      <p:ext uri="{BB962C8B-B14F-4D97-AF65-F5344CB8AC3E}">
        <p14:creationId xmlns:p14="http://schemas.microsoft.com/office/powerpoint/2010/main" val="2675386000"/>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GB" dirty="0" err="1"/>
              <a:t>L’hyperactivation</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0"/>
            <a:r>
              <a:rPr lang="fr-CA" dirty="0"/>
              <a:t>Irritabilité et crises de colère (modèles </a:t>
            </a:r>
            <a:r>
              <a:rPr lang="fr-CA" dirty="0" smtClean="0"/>
              <a:t>neurobiologiques, </a:t>
            </a:r>
            <a:r>
              <a:rPr lang="fr-CA" dirty="0"/>
              <a:t>comportemental, cognitif et dynamique)</a:t>
            </a:r>
          </a:p>
          <a:p>
            <a:pPr lvl="0"/>
            <a:r>
              <a:rPr lang="fr-CA" dirty="0"/>
              <a:t>Comportements à risque ou </a:t>
            </a:r>
            <a:r>
              <a:rPr lang="fr-CA" dirty="0" smtClean="0"/>
              <a:t>autodestructrices </a:t>
            </a:r>
            <a:r>
              <a:rPr lang="fr-CA" dirty="0"/>
              <a:t>(modèle dynamique)</a:t>
            </a:r>
          </a:p>
          <a:p>
            <a:pPr lvl="0"/>
            <a:r>
              <a:rPr lang="fr-CA" dirty="0" err="1"/>
              <a:t>Hypervigilance</a:t>
            </a:r>
            <a:r>
              <a:rPr lang="fr-CA" dirty="0"/>
              <a:t> (modèles neurobiologique, cognitif et dynamique)</a:t>
            </a:r>
          </a:p>
          <a:p>
            <a:pPr lvl="0"/>
            <a:r>
              <a:rPr lang="fr-CA" dirty="0"/>
              <a:t>Réactions de sursaut exagérées (modèles neurobiologique et comportemental)</a:t>
            </a:r>
          </a:p>
          <a:p>
            <a:pPr lvl="0"/>
            <a:r>
              <a:rPr lang="fr-CA" dirty="0"/>
              <a:t>Difficultés de concentration (modèle neurobiologique)</a:t>
            </a:r>
          </a:p>
          <a:p>
            <a:pPr lvl="0"/>
            <a:r>
              <a:rPr lang="fr-CA" dirty="0"/>
              <a:t>Difficultés de sommeil (modèles neurobiologique, comportemental, cognitif et dynamique)</a:t>
            </a:r>
          </a:p>
          <a:p>
            <a:endParaRPr lang="fr-CA" dirty="0"/>
          </a:p>
        </p:txBody>
      </p:sp>
    </p:spTree>
    <p:extLst>
      <p:ext uri="{BB962C8B-B14F-4D97-AF65-F5344CB8AC3E}">
        <p14:creationId xmlns:p14="http://schemas.microsoft.com/office/powerpoint/2010/main" val="3137128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Phase de déni</a:t>
            </a:r>
          </a:p>
        </p:txBody>
      </p:sp>
      <p:sp>
        <p:nvSpPr>
          <p:cNvPr id="3" name="Espace réservé du contenu 2"/>
          <p:cNvSpPr>
            <a:spLocks noGrp="1"/>
          </p:cNvSpPr>
          <p:nvPr>
            <p:ph idx="1"/>
            <p:custDataLst>
              <p:tags r:id="rId2"/>
            </p:custDataLst>
          </p:nvPr>
        </p:nvSpPr>
        <p:spPr/>
        <p:txBody>
          <a:bodyPr>
            <a:normAutofit/>
          </a:bodyPr>
          <a:lstStyle/>
          <a:p>
            <a:r>
              <a:rPr lang="fr-CA" dirty="0"/>
              <a:t>Selon Horowitz, la phase de déni vise à </a:t>
            </a:r>
            <a:r>
              <a:rPr lang="fr-CA" dirty="0" smtClean="0"/>
              <a:t>:</a:t>
            </a:r>
          </a:p>
          <a:p>
            <a:pPr lvl="1"/>
            <a:r>
              <a:rPr lang="fr-CA" dirty="0" smtClean="0"/>
              <a:t>Regagner </a:t>
            </a:r>
            <a:r>
              <a:rPr lang="fr-CA" dirty="0"/>
              <a:t>un certain </a:t>
            </a:r>
            <a:r>
              <a:rPr lang="fr-CA" dirty="0" smtClean="0"/>
              <a:t>contrôle</a:t>
            </a:r>
          </a:p>
          <a:p>
            <a:pPr lvl="1"/>
            <a:r>
              <a:rPr lang="fr-CA" dirty="0"/>
              <a:t>R</a:t>
            </a:r>
            <a:r>
              <a:rPr lang="fr-CA" dirty="0" smtClean="0"/>
              <a:t>éduire l’anxiété</a:t>
            </a:r>
          </a:p>
          <a:p>
            <a:pPr lvl="1"/>
            <a:r>
              <a:rPr lang="fr-CA" dirty="0"/>
              <a:t>D</a:t>
            </a:r>
            <a:r>
              <a:rPr lang="fr-CA" dirty="0" smtClean="0"/>
              <a:t>ésactiver </a:t>
            </a:r>
            <a:r>
              <a:rPr lang="fr-CA" dirty="0"/>
              <a:t>les émotions dysphoriques et </a:t>
            </a:r>
            <a:endParaRPr lang="fr-CA" dirty="0" smtClean="0"/>
          </a:p>
          <a:p>
            <a:pPr lvl="1"/>
            <a:r>
              <a:rPr lang="fr-CA" dirty="0"/>
              <a:t>R</a:t>
            </a:r>
            <a:r>
              <a:rPr lang="fr-CA" dirty="0" smtClean="0"/>
              <a:t>etourner </a:t>
            </a:r>
            <a:r>
              <a:rPr lang="fr-CA" dirty="0"/>
              <a:t>au soi </a:t>
            </a:r>
            <a:r>
              <a:rPr lang="fr-CA" dirty="0" smtClean="0"/>
              <a:t>préexistant </a:t>
            </a:r>
            <a:endParaRPr lang="fr-CA" dirty="0"/>
          </a:p>
          <a:p>
            <a:r>
              <a:rPr lang="fr-CA" dirty="0"/>
              <a:t>La phase déni recourt à la suppression (automatique) et à l’évitement (volontaire) </a:t>
            </a:r>
          </a:p>
          <a:p>
            <a:r>
              <a:rPr lang="fr-CA" dirty="0"/>
              <a:t>La dépense d’énergie nécessaire aux mécanismes de suppression épuise les ressources internes, laissant peu de place aux activités quotidiennes.</a:t>
            </a:r>
          </a:p>
          <a:p>
            <a:endParaRPr lang="fr-CA" dirty="0"/>
          </a:p>
        </p:txBody>
      </p:sp>
    </p:spTree>
    <p:extLst>
      <p:ext uri="{BB962C8B-B14F-4D97-AF65-F5344CB8AC3E}">
        <p14:creationId xmlns:p14="http://schemas.microsoft.com/office/powerpoint/2010/main" val="422726646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u="sng" dirty="0"/>
              <a:t>Conclusion </a:t>
            </a:r>
            <a:endParaRPr lang="fr-CA" dirty="0"/>
          </a:p>
        </p:txBody>
      </p:sp>
      <p:sp>
        <p:nvSpPr>
          <p:cNvPr id="3" name="Espace réservé du contenu 2"/>
          <p:cNvSpPr>
            <a:spLocks noGrp="1"/>
          </p:cNvSpPr>
          <p:nvPr>
            <p:ph idx="1"/>
            <p:custDataLst>
              <p:tags r:id="rId2"/>
            </p:custDataLst>
          </p:nvPr>
        </p:nvSpPr>
        <p:spPr/>
        <p:txBody>
          <a:bodyPr/>
          <a:lstStyle/>
          <a:p>
            <a:pPr lvl="0"/>
            <a:r>
              <a:rPr lang="fr-CA" dirty="0" smtClean="0"/>
              <a:t>Chacun de ces modèles mérite d’être évalué quant à sa possible contribution : </a:t>
            </a:r>
          </a:p>
          <a:p>
            <a:pPr lvl="1"/>
            <a:r>
              <a:rPr lang="fr-CA" dirty="0"/>
              <a:t>Pour chacun des symptômes présentés </a:t>
            </a:r>
          </a:p>
          <a:p>
            <a:pPr lvl="1"/>
            <a:r>
              <a:rPr lang="fr-CA" dirty="0"/>
              <a:t>À tout moment en </a:t>
            </a:r>
            <a:r>
              <a:rPr lang="fr-CA" dirty="0" smtClean="0"/>
              <a:t>psychothérapie</a:t>
            </a:r>
          </a:p>
          <a:p>
            <a:r>
              <a:rPr lang="fr-CA" dirty="0" smtClean="0"/>
              <a:t>Des </a:t>
            </a:r>
            <a:r>
              <a:rPr lang="fr-CA" dirty="0"/>
              <a:t>enquêtes auprès de psychologues ont indiqué que la très grande majorité des cliniciens sont éclectiques, intégrant plusieurs approches à leur </a:t>
            </a:r>
            <a:r>
              <a:rPr lang="fr-CA" dirty="0" smtClean="0"/>
              <a:t>pratique </a:t>
            </a:r>
            <a:endParaRPr lang="fr-CA" dirty="0"/>
          </a:p>
          <a:p>
            <a:pPr lvl="0"/>
            <a:endParaRPr lang="fr-CA" dirty="0" smtClean="0"/>
          </a:p>
        </p:txBody>
      </p:sp>
    </p:spTree>
    <p:extLst>
      <p:ext uri="{BB962C8B-B14F-4D97-AF65-F5344CB8AC3E}">
        <p14:creationId xmlns:p14="http://schemas.microsoft.com/office/powerpoint/2010/main" val="62492979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u="sng" dirty="0"/>
              <a:t>Conclusion </a:t>
            </a:r>
            <a:endParaRPr lang="fr-CA" dirty="0"/>
          </a:p>
        </p:txBody>
      </p:sp>
      <p:sp>
        <p:nvSpPr>
          <p:cNvPr id="3" name="Espace réservé du contenu 2"/>
          <p:cNvSpPr>
            <a:spLocks noGrp="1"/>
          </p:cNvSpPr>
          <p:nvPr>
            <p:ph idx="1"/>
            <p:custDataLst>
              <p:tags r:id="rId2"/>
            </p:custDataLst>
          </p:nvPr>
        </p:nvSpPr>
        <p:spPr/>
        <p:txBody>
          <a:bodyPr>
            <a:normAutofit lnSpcReduction="10000"/>
          </a:bodyPr>
          <a:lstStyle/>
          <a:p>
            <a:pPr marL="0" indent="0">
              <a:buNone/>
            </a:pPr>
            <a:endParaRPr lang="fr-CA" dirty="0"/>
          </a:p>
          <a:p>
            <a:r>
              <a:rPr lang="fr-CA" dirty="0"/>
              <a:t>Si une approche thérapeutique est favorisée par un clinicien, il importe de toujours vérifier si cette approche est efficace auprès de chaque </a:t>
            </a:r>
            <a:r>
              <a:rPr lang="fr-CA" dirty="0" smtClean="0"/>
              <a:t>patient </a:t>
            </a:r>
          </a:p>
          <a:p>
            <a:r>
              <a:rPr lang="fr-CA" dirty="0" smtClean="0"/>
              <a:t>Les </a:t>
            </a:r>
            <a:r>
              <a:rPr lang="fr-CA" dirty="0"/>
              <a:t>cliniciens doivent toujours évaluer l’efficacité de leurs interventions, au fur et à mesure, quant </a:t>
            </a:r>
            <a:r>
              <a:rPr lang="fr-CA" dirty="0" smtClean="0"/>
              <a:t>:</a:t>
            </a:r>
          </a:p>
          <a:p>
            <a:pPr lvl="1"/>
            <a:r>
              <a:rPr lang="fr-CA" dirty="0"/>
              <a:t>A</a:t>
            </a:r>
            <a:r>
              <a:rPr lang="fr-CA" dirty="0" smtClean="0"/>
              <a:t>ux </a:t>
            </a:r>
            <a:r>
              <a:rPr lang="fr-CA" dirty="0"/>
              <a:t>processus thérapeutiques en cours (alliance, transfert, </a:t>
            </a:r>
            <a:r>
              <a:rPr lang="fr-CA" dirty="0" smtClean="0"/>
              <a:t>contretransfert</a:t>
            </a:r>
            <a:r>
              <a:rPr lang="fr-CA" dirty="0"/>
              <a:t>) </a:t>
            </a:r>
            <a:endParaRPr lang="fr-CA" dirty="0" smtClean="0"/>
          </a:p>
          <a:p>
            <a:pPr lvl="1"/>
            <a:r>
              <a:rPr lang="fr-CA" dirty="0"/>
              <a:t>A</a:t>
            </a:r>
            <a:r>
              <a:rPr lang="fr-CA" dirty="0" smtClean="0"/>
              <a:t>ux </a:t>
            </a:r>
            <a:r>
              <a:rPr lang="fr-CA" dirty="0"/>
              <a:t>paramètres de fonctionnement de la personne au sein de sa vie courante </a:t>
            </a:r>
            <a:endParaRPr lang="fr-CA" dirty="0" smtClean="0"/>
          </a:p>
          <a:p>
            <a:pPr lvl="1"/>
            <a:r>
              <a:rPr lang="fr-CA" dirty="0"/>
              <a:t>A</a:t>
            </a:r>
            <a:r>
              <a:rPr lang="fr-CA" dirty="0" smtClean="0"/>
              <a:t>ux </a:t>
            </a:r>
            <a:r>
              <a:rPr lang="fr-CA" dirty="0"/>
              <a:t>symptômes présentés</a:t>
            </a:r>
          </a:p>
          <a:p>
            <a:endParaRPr lang="fr-CA" dirty="0"/>
          </a:p>
        </p:txBody>
      </p:sp>
    </p:spTree>
    <p:extLst>
      <p:ext uri="{BB962C8B-B14F-4D97-AF65-F5344CB8AC3E}">
        <p14:creationId xmlns:p14="http://schemas.microsoft.com/office/powerpoint/2010/main" val="53464799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u="sng" dirty="0"/>
              <a:t>Conclusion</a:t>
            </a:r>
            <a:endParaRPr lang="fr-CA" dirty="0"/>
          </a:p>
        </p:txBody>
      </p:sp>
      <p:sp>
        <p:nvSpPr>
          <p:cNvPr id="3" name="Espace réservé du contenu 2"/>
          <p:cNvSpPr>
            <a:spLocks noGrp="1"/>
          </p:cNvSpPr>
          <p:nvPr>
            <p:ph idx="1"/>
            <p:custDataLst>
              <p:tags r:id="rId2"/>
            </p:custDataLst>
          </p:nvPr>
        </p:nvSpPr>
        <p:spPr/>
        <p:txBody>
          <a:bodyPr/>
          <a:lstStyle/>
          <a:p>
            <a:r>
              <a:rPr lang="fr-CA" i="1" dirty="0" smtClean="0"/>
              <a:t>Les </a:t>
            </a:r>
            <a:r>
              <a:rPr lang="fr-CA" i="1" dirty="0"/>
              <a:t>cliniciens spécialisés en ÉSPT doivent </a:t>
            </a:r>
            <a:r>
              <a:rPr lang="fr-CA" i="1" dirty="0" smtClean="0"/>
              <a:t>bien connaître </a:t>
            </a:r>
            <a:r>
              <a:rPr lang="fr-CA" i="1" dirty="0"/>
              <a:t>les modèles théoriques majeurs </a:t>
            </a:r>
            <a:r>
              <a:rPr lang="fr-CA" i="1" dirty="0" smtClean="0"/>
              <a:t>pour </a:t>
            </a:r>
            <a:r>
              <a:rPr lang="fr-CA" i="1" dirty="0"/>
              <a:t>comprendre les complexités de </a:t>
            </a:r>
            <a:r>
              <a:rPr lang="fr-CA" i="1" dirty="0" smtClean="0"/>
              <a:t>l’ÉSPT</a:t>
            </a:r>
            <a:endParaRPr lang="fr-CA" dirty="0"/>
          </a:p>
          <a:p>
            <a:endParaRPr lang="fr-CA" i="1" dirty="0"/>
          </a:p>
          <a:p>
            <a:r>
              <a:rPr lang="fr-CA" i="1" dirty="0" smtClean="0"/>
              <a:t>Les </a:t>
            </a:r>
            <a:r>
              <a:rPr lang="fr-CA" i="1" dirty="0"/>
              <a:t>cliniciens spécialisés en ÉSPT doivent aussi bien connaître les modalités </a:t>
            </a:r>
            <a:r>
              <a:rPr lang="fr-CA" i="1" dirty="0" smtClean="0"/>
              <a:t>thérapeutiques </a:t>
            </a:r>
            <a:r>
              <a:rPr lang="fr-CA" i="1" dirty="0"/>
              <a:t>majeures pour soigner l’ÉSPT, les appliquant avec </a:t>
            </a:r>
            <a:r>
              <a:rPr lang="fr-CA" i="1" dirty="0" smtClean="0"/>
              <a:t>discrimination, selon </a:t>
            </a:r>
            <a:r>
              <a:rPr lang="fr-CA" i="1" dirty="0"/>
              <a:t>une compréhension de la structure psychologique de chaque </a:t>
            </a:r>
            <a:r>
              <a:rPr lang="fr-CA" i="1" dirty="0" smtClean="0"/>
              <a:t>personne</a:t>
            </a:r>
            <a:endParaRPr lang="fr-CA" dirty="0"/>
          </a:p>
          <a:p>
            <a:endParaRPr lang="fr-CA" dirty="0"/>
          </a:p>
        </p:txBody>
      </p:sp>
    </p:spTree>
    <p:extLst>
      <p:ext uri="{BB962C8B-B14F-4D97-AF65-F5344CB8AC3E}">
        <p14:creationId xmlns:p14="http://schemas.microsoft.com/office/powerpoint/2010/main" val="646790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Oscillation </a:t>
            </a:r>
            <a:r>
              <a:rPr lang="fr-CA" smtClean="0"/>
              <a:t>entre les phases</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CA" dirty="0"/>
              <a:t>La phase d’intrusion revient avec force quand :</a:t>
            </a:r>
          </a:p>
          <a:p>
            <a:pPr lvl="1"/>
            <a:r>
              <a:rPr lang="fr-CA" dirty="0"/>
              <a:t>L</a:t>
            </a:r>
            <a:r>
              <a:rPr lang="fr-CA" dirty="0" smtClean="0"/>
              <a:t>a </a:t>
            </a:r>
            <a:r>
              <a:rPr lang="fr-CA" dirty="0"/>
              <a:t>personne est épuisée de mettre en place la suppression</a:t>
            </a:r>
          </a:p>
          <a:p>
            <a:pPr lvl="1"/>
            <a:r>
              <a:rPr lang="fr-CA" dirty="0"/>
              <a:t>U</a:t>
            </a:r>
            <a:r>
              <a:rPr lang="fr-CA" dirty="0" smtClean="0"/>
              <a:t>n </a:t>
            </a:r>
            <a:r>
              <a:rPr lang="fr-CA" dirty="0"/>
              <a:t>stimulus conditionnel traumatique survient</a:t>
            </a:r>
          </a:p>
          <a:p>
            <a:r>
              <a:rPr lang="fr-CA" dirty="0" smtClean="0"/>
              <a:t>Osciller entre les phases d’intrusion et de déni n’implique pas nécessairement un ÉSPT ; cela peut suggérer un travail d’intégration. </a:t>
            </a:r>
          </a:p>
          <a:p>
            <a:r>
              <a:rPr lang="fr-CA" dirty="0" smtClean="0"/>
              <a:t>Un ÉSPT survient lorsque ces phases sont en deçà du contrôle de la personne, lorsque l’oscillation est involontaire.</a:t>
            </a:r>
          </a:p>
          <a:p>
            <a:r>
              <a:rPr lang="fr-CA" dirty="0" smtClean="0"/>
              <a:t>S’il y a approche (volontaire) plutôt qu’intrusion et suppression (involontaire), sans submergement, il n’y aura pas d’ÉSPT.</a:t>
            </a:r>
            <a:endParaRPr lang="fr-CA" dirty="0"/>
          </a:p>
        </p:txBody>
      </p:sp>
    </p:spTree>
    <p:extLst>
      <p:ext uri="{BB962C8B-B14F-4D97-AF65-F5344CB8AC3E}">
        <p14:creationId xmlns:p14="http://schemas.microsoft.com/office/powerpoint/2010/main" val="1556066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Le modèle d’Horowitz </a:t>
            </a:r>
            <a:r>
              <a:rPr lang="fr-CA" sz="3100" dirty="0"/>
              <a:t>(1976, 1984, 2001</a:t>
            </a:r>
            <a:r>
              <a:rPr lang="fr-CA" sz="3100" dirty="0" smtClean="0"/>
              <a:t>)</a:t>
            </a:r>
            <a:endParaRPr lang="fr-CA" sz="3100" dirty="0"/>
          </a:p>
        </p:txBody>
      </p:sp>
      <p:sp>
        <p:nvSpPr>
          <p:cNvPr id="3" name="Espace réservé du contenu 2"/>
          <p:cNvSpPr>
            <a:spLocks noGrp="1"/>
          </p:cNvSpPr>
          <p:nvPr>
            <p:ph idx="1"/>
            <p:custDataLst>
              <p:tags r:id="rId2"/>
            </p:custDataLst>
          </p:nvPr>
        </p:nvSpPr>
        <p:spPr/>
        <p:txBody>
          <a:bodyPr>
            <a:normAutofit fontScale="77500" lnSpcReduction="20000"/>
          </a:bodyPr>
          <a:lstStyle/>
          <a:p>
            <a:pPr lvl="0"/>
            <a:r>
              <a:rPr lang="fr-CA" dirty="0"/>
              <a:t>U</a:t>
            </a:r>
            <a:r>
              <a:rPr lang="fr-CA" dirty="0" smtClean="0"/>
              <a:t>ne </a:t>
            </a:r>
            <a:r>
              <a:rPr lang="fr-CA" dirty="0"/>
              <a:t>psychothérapie brève d’orientation dynamique pour soigner l’ÉSPT, remettant ainsi sur la scène clinique l’ÉSPT et son traitement au sein de la communauté des professionnels en santé </a:t>
            </a:r>
            <a:r>
              <a:rPr lang="fr-CA" dirty="0" smtClean="0"/>
              <a:t>mentale</a:t>
            </a:r>
            <a:endParaRPr lang="fr-CA" dirty="0"/>
          </a:p>
          <a:p>
            <a:pPr lvl="0"/>
            <a:r>
              <a:rPr lang="fr-CA" dirty="0"/>
              <a:t>Il s’agit </a:t>
            </a:r>
            <a:r>
              <a:rPr lang="fr-CA" dirty="0" smtClean="0"/>
              <a:t>d’un </a:t>
            </a:r>
            <a:r>
              <a:rPr lang="fr-CA" dirty="0"/>
              <a:t>modèle thérapeutique de 12 sessions pour </a:t>
            </a:r>
            <a:r>
              <a:rPr lang="fr-CA" dirty="0" smtClean="0"/>
              <a:t>:</a:t>
            </a:r>
            <a:endParaRPr lang="fr-CA" dirty="0"/>
          </a:p>
          <a:p>
            <a:pPr lvl="0"/>
            <a:r>
              <a:rPr lang="fr-CA" dirty="0"/>
              <a:t>L</a:t>
            </a:r>
            <a:r>
              <a:rPr lang="fr-CA" dirty="0" smtClean="0"/>
              <a:t>’ÉSPT </a:t>
            </a:r>
            <a:r>
              <a:rPr lang="fr-CA" dirty="0"/>
              <a:t>aigu </a:t>
            </a:r>
          </a:p>
          <a:p>
            <a:pPr lvl="0"/>
            <a:r>
              <a:rPr lang="fr-CA" dirty="0"/>
              <a:t>S</a:t>
            </a:r>
            <a:r>
              <a:rPr lang="fr-CA" dirty="0" smtClean="0"/>
              <a:t>ans comorbidité</a:t>
            </a:r>
            <a:endParaRPr lang="fr-CA" dirty="0"/>
          </a:p>
          <a:p>
            <a:pPr lvl="0"/>
            <a:r>
              <a:rPr lang="fr-CA" dirty="0"/>
              <a:t>C</a:t>
            </a:r>
            <a:r>
              <a:rPr lang="fr-CA" dirty="0" smtClean="0"/>
              <a:t>hez </a:t>
            </a:r>
            <a:r>
              <a:rPr lang="fr-CA" dirty="0"/>
              <a:t>un adulte </a:t>
            </a:r>
            <a:r>
              <a:rPr lang="fr-CA" dirty="0" smtClean="0"/>
              <a:t>fonctionnel</a:t>
            </a:r>
            <a:endParaRPr lang="fr-CA" dirty="0"/>
          </a:p>
          <a:p>
            <a:r>
              <a:rPr lang="fr-CA" i="1" dirty="0"/>
              <a:t>Notons ici qu’Horowitz est le seul expert en ÉSPT à identifier des critères de sélection clinique, et ce afin d’éviter tout submergement chez les patients </a:t>
            </a:r>
            <a:r>
              <a:rPr lang="fr-CA" i="1" dirty="0" smtClean="0"/>
              <a:t>et </a:t>
            </a:r>
            <a:r>
              <a:rPr lang="fr-CA" i="1" dirty="0"/>
              <a:t>donc de ne pas créer d’effets </a:t>
            </a:r>
            <a:r>
              <a:rPr lang="fr-CA" i="1" dirty="0" smtClean="0"/>
              <a:t>iatrogènes</a:t>
            </a:r>
          </a:p>
          <a:p>
            <a:pPr lvl="0"/>
            <a:r>
              <a:rPr lang="fr-CA" dirty="0"/>
              <a:t>À sa clinique au ‘</a:t>
            </a:r>
            <a:r>
              <a:rPr lang="fr-CA" dirty="0" err="1"/>
              <a:t>Langley</a:t>
            </a:r>
            <a:r>
              <a:rPr lang="fr-CA" dirty="0"/>
              <a:t> Porter </a:t>
            </a:r>
            <a:r>
              <a:rPr lang="fr-CA" dirty="0" err="1"/>
              <a:t>Psychiatric</a:t>
            </a:r>
            <a:r>
              <a:rPr lang="fr-CA" dirty="0"/>
              <a:t> Institute’ de  l’Université de Californie à San Francisco, cette thérapie dynamique brève ne pouvait être offerte qu’à 5 % des personnes. </a:t>
            </a:r>
            <a:r>
              <a:rPr lang="fr-CA" b="1" i="1" dirty="0" smtClean="0">
                <a:solidFill>
                  <a:srgbClr val="FF0000"/>
                </a:solidFill>
              </a:rPr>
              <a:t>Pourquoi ? Pc les autres ne </a:t>
            </a:r>
            <a:r>
              <a:rPr lang="fr-CA" b="1" i="1" dirty="0">
                <a:solidFill>
                  <a:srgbClr val="FF0000"/>
                </a:solidFill>
              </a:rPr>
              <a:t>remplissaient pas les critères </a:t>
            </a:r>
          </a:p>
          <a:p>
            <a:endParaRPr lang="fr-CA" dirty="0"/>
          </a:p>
          <a:p>
            <a:endParaRPr lang="fr-CA" dirty="0"/>
          </a:p>
        </p:txBody>
      </p:sp>
    </p:spTree>
    <p:extLst>
      <p:ext uri="{BB962C8B-B14F-4D97-AF65-F5344CB8AC3E}">
        <p14:creationId xmlns:p14="http://schemas.microsoft.com/office/powerpoint/2010/main" val="3917106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smtClean="0"/>
              <a:t>Ses objectifs sont</a:t>
            </a:r>
            <a:endParaRPr lang="fr-CA" dirty="0"/>
          </a:p>
        </p:txBody>
      </p:sp>
      <p:sp>
        <p:nvSpPr>
          <p:cNvPr id="3" name="Espace réservé du contenu 2"/>
          <p:cNvSpPr>
            <a:spLocks noGrp="1"/>
          </p:cNvSpPr>
          <p:nvPr>
            <p:ph idx="1"/>
            <p:custDataLst>
              <p:tags r:id="rId2"/>
            </p:custDataLst>
          </p:nvPr>
        </p:nvSpPr>
        <p:spPr/>
        <p:txBody>
          <a:bodyPr>
            <a:normAutofit lnSpcReduction="10000"/>
          </a:bodyPr>
          <a:lstStyle/>
          <a:p>
            <a:pPr lvl="0"/>
            <a:r>
              <a:rPr lang="fr-CA" dirty="0"/>
              <a:t>La rétention d’un sentiment de compétence et d’estime de soi </a:t>
            </a:r>
          </a:p>
          <a:p>
            <a:pPr lvl="0"/>
            <a:r>
              <a:rPr lang="fr-CA" dirty="0"/>
              <a:t>L’acceptation des limites inaltérables présentes en ce monde *</a:t>
            </a:r>
          </a:p>
          <a:p>
            <a:pPr lvl="0"/>
            <a:r>
              <a:rPr lang="fr-CA" dirty="0"/>
              <a:t>La continuation d’actions adaptées, dont la relation à autrui but on continu d’être fonctionnel</a:t>
            </a:r>
          </a:p>
          <a:p>
            <a:pPr lvl="0"/>
            <a:r>
              <a:rPr lang="fr-CA" dirty="0"/>
              <a:t>Le développement de nouvelles actions et nouvelles relations adaptées </a:t>
            </a:r>
            <a:r>
              <a:rPr lang="fr-CA" b="1" i="1" dirty="0">
                <a:solidFill>
                  <a:srgbClr val="FF0000"/>
                </a:solidFill>
              </a:rPr>
              <a:t>il faut qu’il y ait </a:t>
            </a:r>
            <a:r>
              <a:rPr lang="fr-CA" b="1" i="1" dirty="0" smtClean="0">
                <a:solidFill>
                  <a:srgbClr val="FF0000"/>
                </a:solidFill>
              </a:rPr>
              <a:t>une appropriation </a:t>
            </a:r>
            <a:r>
              <a:rPr lang="fr-CA" b="1" i="1" dirty="0">
                <a:solidFill>
                  <a:srgbClr val="FF0000"/>
                </a:solidFill>
              </a:rPr>
              <a:t>de cette nouvelle information. Les thérapies à dynamique </a:t>
            </a:r>
            <a:r>
              <a:rPr lang="fr-CA" b="1" i="1" dirty="0" smtClean="0">
                <a:solidFill>
                  <a:srgbClr val="FF0000"/>
                </a:solidFill>
              </a:rPr>
              <a:t>perdurent </a:t>
            </a:r>
            <a:r>
              <a:rPr lang="fr-CA" b="1" i="1" dirty="0">
                <a:solidFill>
                  <a:srgbClr val="FF0000"/>
                </a:solidFill>
              </a:rPr>
              <a:t>au long des années </a:t>
            </a:r>
          </a:p>
          <a:p>
            <a:endParaRPr lang="fr-CA" dirty="0"/>
          </a:p>
        </p:txBody>
      </p:sp>
    </p:spTree>
    <p:extLst>
      <p:ext uri="{BB962C8B-B14F-4D97-AF65-F5344CB8AC3E}">
        <p14:creationId xmlns:p14="http://schemas.microsoft.com/office/powerpoint/2010/main" val="1890719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Ses objectifs sont</a:t>
            </a:r>
          </a:p>
        </p:txBody>
      </p:sp>
      <p:sp>
        <p:nvSpPr>
          <p:cNvPr id="3" name="Espace réservé du contenu 2"/>
          <p:cNvSpPr>
            <a:spLocks noGrp="1"/>
          </p:cNvSpPr>
          <p:nvPr>
            <p:ph idx="1"/>
            <p:custDataLst>
              <p:tags r:id="rId2"/>
            </p:custDataLst>
          </p:nvPr>
        </p:nvSpPr>
        <p:spPr/>
        <p:txBody>
          <a:bodyPr>
            <a:normAutofit fontScale="85000" lnSpcReduction="20000"/>
          </a:bodyPr>
          <a:lstStyle/>
          <a:p>
            <a:pPr lvl="0"/>
            <a:r>
              <a:rPr lang="fr-CA" dirty="0"/>
              <a:t>La reconnaissance de l’événement traumatique comme une opportunité vers la maturité </a:t>
            </a:r>
            <a:endParaRPr lang="fr-CA" dirty="0" smtClean="0"/>
          </a:p>
          <a:p>
            <a:pPr lvl="0"/>
            <a:r>
              <a:rPr lang="fr-CA" b="1" i="1" dirty="0">
                <a:solidFill>
                  <a:srgbClr val="FF0000"/>
                </a:solidFill>
              </a:rPr>
              <a:t>Q</a:t>
            </a:r>
            <a:r>
              <a:rPr lang="fr-CA" b="1" i="1" dirty="0" smtClean="0">
                <a:solidFill>
                  <a:srgbClr val="FF0000"/>
                </a:solidFill>
              </a:rPr>
              <a:t>uand </a:t>
            </a:r>
            <a:r>
              <a:rPr lang="fr-CA" b="1" i="1" dirty="0">
                <a:solidFill>
                  <a:srgbClr val="FF0000"/>
                </a:solidFill>
              </a:rPr>
              <a:t>nos patients nous disent que ça parait </a:t>
            </a:r>
            <a:r>
              <a:rPr lang="fr-CA" b="1" i="1" dirty="0" smtClean="0">
                <a:solidFill>
                  <a:srgbClr val="FF0000"/>
                </a:solidFill>
              </a:rPr>
              <a:t>ridicule, </a:t>
            </a:r>
            <a:r>
              <a:rPr lang="fr-CA" b="1" i="1" dirty="0">
                <a:solidFill>
                  <a:srgbClr val="FF0000"/>
                </a:solidFill>
              </a:rPr>
              <a:t>mais le traumatisme leur a permis de changer, c’est </a:t>
            </a:r>
            <a:r>
              <a:rPr lang="fr-CA" b="1" i="1" dirty="0" smtClean="0">
                <a:solidFill>
                  <a:srgbClr val="FF0000"/>
                </a:solidFill>
              </a:rPr>
              <a:t>intégré</a:t>
            </a:r>
          </a:p>
          <a:p>
            <a:pPr lvl="0"/>
            <a:r>
              <a:rPr lang="fr-CA" b="1" i="1" dirty="0" smtClean="0">
                <a:solidFill>
                  <a:srgbClr val="FF0000"/>
                </a:solidFill>
              </a:rPr>
              <a:t>Ils </a:t>
            </a:r>
            <a:r>
              <a:rPr lang="fr-CA" b="1" i="1" dirty="0">
                <a:solidFill>
                  <a:srgbClr val="FF0000"/>
                </a:solidFill>
              </a:rPr>
              <a:t>ont les habiletés internes, ils ont réglé leur colère, </a:t>
            </a:r>
            <a:r>
              <a:rPr lang="fr-CA" b="1" i="1" dirty="0" smtClean="0">
                <a:solidFill>
                  <a:srgbClr val="FF0000"/>
                </a:solidFill>
              </a:rPr>
              <a:t>etc. </a:t>
            </a:r>
            <a:r>
              <a:rPr lang="fr-CA" b="1" i="1" dirty="0">
                <a:solidFill>
                  <a:srgbClr val="FF0000"/>
                </a:solidFill>
              </a:rPr>
              <a:t>I</a:t>
            </a:r>
            <a:r>
              <a:rPr lang="fr-CA" b="1" i="1" dirty="0" smtClean="0">
                <a:solidFill>
                  <a:srgbClr val="FF0000"/>
                </a:solidFill>
              </a:rPr>
              <a:t>ls </a:t>
            </a:r>
            <a:r>
              <a:rPr lang="fr-CA" b="1" i="1" dirty="0">
                <a:solidFill>
                  <a:srgbClr val="FF0000"/>
                </a:solidFill>
              </a:rPr>
              <a:t>ne vont plus dans des états externes, par ex, ils vont dans une situation à risque se </a:t>
            </a:r>
            <a:r>
              <a:rPr lang="fr-CA" b="1" i="1" dirty="0" smtClean="0">
                <a:solidFill>
                  <a:srgbClr val="FF0000"/>
                </a:solidFill>
              </a:rPr>
              <a:t>protéger </a:t>
            </a:r>
            <a:r>
              <a:rPr lang="fr-CA" b="1" i="1" dirty="0">
                <a:solidFill>
                  <a:srgbClr val="FF0000"/>
                </a:solidFill>
              </a:rPr>
              <a:t>et ça demande la résolution des conflits, la résolution de </a:t>
            </a:r>
            <a:r>
              <a:rPr lang="fr-CA" b="1" i="1" dirty="0" smtClean="0">
                <a:solidFill>
                  <a:srgbClr val="FF0000"/>
                </a:solidFill>
              </a:rPr>
              <a:t>conflits </a:t>
            </a:r>
            <a:r>
              <a:rPr lang="fr-CA" b="1" i="1" dirty="0">
                <a:solidFill>
                  <a:srgbClr val="FF0000"/>
                </a:solidFill>
              </a:rPr>
              <a:t>et changer leur représentation interne et la </a:t>
            </a:r>
            <a:r>
              <a:rPr lang="fr-CA" b="1" i="1" dirty="0" smtClean="0">
                <a:solidFill>
                  <a:srgbClr val="FF0000"/>
                </a:solidFill>
              </a:rPr>
              <a:t>dernière </a:t>
            </a:r>
            <a:r>
              <a:rPr lang="fr-CA" b="1" i="1" dirty="0">
                <a:solidFill>
                  <a:srgbClr val="FF0000"/>
                </a:solidFill>
              </a:rPr>
              <a:t>chose à changer ce sont les cognitions et de leur faire voir le contraste du passé et de l’ici et maintenant, ex, moi je ne suis pas capable </a:t>
            </a:r>
            <a:r>
              <a:rPr lang="fr-CA" b="1" i="1" dirty="0" smtClean="0">
                <a:solidFill>
                  <a:srgbClr val="FF0000"/>
                </a:solidFill>
              </a:rPr>
              <a:t>de-ci </a:t>
            </a:r>
            <a:r>
              <a:rPr lang="fr-CA" b="1" i="1" dirty="0">
                <a:solidFill>
                  <a:srgbClr val="FF0000"/>
                </a:solidFill>
              </a:rPr>
              <a:t>et </a:t>
            </a:r>
            <a:r>
              <a:rPr lang="fr-CA" b="1" i="1" dirty="0" smtClean="0">
                <a:solidFill>
                  <a:srgbClr val="FF0000"/>
                </a:solidFill>
              </a:rPr>
              <a:t>deçà, hors </a:t>
            </a:r>
            <a:r>
              <a:rPr lang="fr-CA" b="1" i="1" dirty="0">
                <a:solidFill>
                  <a:srgbClr val="FF0000"/>
                </a:solidFill>
              </a:rPr>
              <a:t>moi ce que je vois de toi c’est tu es capable de t’affirmer sans </a:t>
            </a:r>
            <a:r>
              <a:rPr lang="fr-CA" b="1" i="1" dirty="0" smtClean="0">
                <a:solidFill>
                  <a:srgbClr val="FF0000"/>
                </a:solidFill>
              </a:rPr>
              <a:t>devenir enrager ni </a:t>
            </a:r>
            <a:r>
              <a:rPr lang="fr-CA" b="1" i="1" dirty="0">
                <a:solidFill>
                  <a:srgbClr val="FF0000"/>
                </a:solidFill>
              </a:rPr>
              <a:t>de </a:t>
            </a:r>
            <a:r>
              <a:rPr lang="fr-CA" b="1" i="1" dirty="0" smtClean="0">
                <a:solidFill>
                  <a:srgbClr val="FF0000"/>
                </a:solidFill>
              </a:rPr>
              <a:t>démissionner </a:t>
            </a:r>
            <a:r>
              <a:rPr lang="fr-CA" b="1" i="1" dirty="0">
                <a:solidFill>
                  <a:srgbClr val="FF0000"/>
                </a:solidFill>
              </a:rPr>
              <a:t>et la réalité </a:t>
            </a:r>
            <a:r>
              <a:rPr lang="fr-CA" b="1" i="1" dirty="0" smtClean="0">
                <a:solidFill>
                  <a:srgbClr val="FF0000"/>
                </a:solidFill>
              </a:rPr>
              <a:t>est tout </a:t>
            </a:r>
            <a:r>
              <a:rPr lang="fr-CA" b="1" i="1" dirty="0">
                <a:solidFill>
                  <a:srgbClr val="FF0000"/>
                </a:solidFill>
              </a:rPr>
              <a:t>autre, </a:t>
            </a:r>
            <a:r>
              <a:rPr lang="fr-CA" b="1" i="1" dirty="0" smtClean="0">
                <a:solidFill>
                  <a:srgbClr val="FF0000"/>
                </a:solidFill>
              </a:rPr>
              <a:t>maintenant </a:t>
            </a:r>
            <a:r>
              <a:rPr lang="fr-CA" b="1" i="1" dirty="0">
                <a:solidFill>
                  <a:srgbClr val="FF0000"/>
                </a:solidFill>
              </a:rPr>
              <a:t>tu es capable de négocier </a:t>
            </a:r>
          </a:p>
          <a:p>
            <a:endParaRPr lang="fr-CA" dirty="0"/>
          </a:p>
          <a:p>
            <a:endParaRPr lang="fr-CA" dirty="0"/>
          </a:p>
        </p:txBody>
      </p:sp>
    </p:spTree>
    <p:extLst>
      <p:ext uri="{BB962C8B-B14F-4D97-AF65-F5344CB8AC3E}">
        <p14:creationId xmlns:p14="http://schemas.microsoft.com/office/powerpoint/2010/main" val="3732560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CA" dirty="0" smtClean="0"/>
              <a:t>Présentation </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Présentation du C.V de Louise p. 12</a:t>
            </a:r>
          </a:p>
          <a:p>
            <a:r>
              <a:rPr lang="fr-CA" dirty="0" smtClean="0"/>
              <a:t>Et du mien</a:t>
            </a:r>
            <a:endParaRPr lang="fr-CA" dirty="0"/>
          </a:p>
        </p:txBody>
      </p:sp>
    </p:spTree>
    <p:extLst>
      <p:ext uri="{BB962C8B-B14F-4D97-AF65-F5344CB8AC3E}">
        <p14:creationId xmlns:p14="http://schemas.microsoft.com/office/powerpoint/2010/main" val="2512220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Horowitz</a:t>
            </a:r>
            <a:endParaRPr lang="fr-FR" dirty="0"/>
          </a:p>
        </p:txBody>
      </p:sp>
      <p:sp>
        <p:nvSpPr>
          <p:cNvPr id="3" name="Espace réservé du contenu 2"/>
          <p:cNvSpPr>
            <a:spLocks noGrp="1"/>
          </p:cNvSpPr>
          <p:nvPr>
            <p:ph idx="1"/>
            <p:custDataLst>
              <p:tags r:id="rId2"/>
            </p:custDataLst>
          </p:nvPr>
        </p:nvSpPr>
        <p:spPr/>
        <p:txBody>
          <a:bodyPr/>
          <a:lstStyle/>
          <a:p>
            <a:r>
              <a:rPr lang="en-CA" dirty="0" smtClean="0"/>
              <a:t>2 </a:t>
            </a:r>
            <a:r>
              <a:rPr lang="en-CA" dirty="0" err="1" smtClean="0"/>
              <a:t>hypothèses</a:t>
            </a:r>
            <a:r>
              <a:rPr lang="en-CA" dirty="0" smtClean="0"/>
              <a:t> de base</a:t>
            </a:r>
          </a:p>
          <a:p>
            <a:r>
              <a:rPr lang="en-CA" dirty="0" smtClean="0"/>
              <a:t>1—	Tout </a:t>
            </a:r>
            <a:r>
              <a:rPr lang="en-CA" dirty="0" err="1" smtClean="0"/>
              <a:t>est</a:t>
            </a:r>
            <a:r>
              <a:rPr lang="en-CA" dirty="0" smtClean="0"/>
              <a:t> </a:t>
            </a:r>
            <a:r>
              <a:rPr lang="en-CA" dirty="0" err="1" smtClean="0"/>
              <a:t>système</a:t>
            </a:r>
            <a:endParaRPr lang="en-CA" dirty="0" smtClean="0"/>
          </a:p>
          <a:p>
            <a:pPr lvl="1"/>
            <a:r>
              <a:rPr lang="en-CA" dirty="0" err="1" smtClean="0"/>
              <a:t>L’événement</a:t>
            </a:r>
            <a:r>
              <a:rPr lang="en-CA" dirty="0" smtClean="0"/>
              <a:t> </a:t>
            </a:r>
            <a:r>
              <a:rPr lang="en-CA" dirty="0" err="1" smtClean="0"/>
              <a:t>traumatique</a:t>
            </a:r>
            <a:r>
              <a:rPr lang="en-CA" dirty="0" smtClean="0"/>
              <a:t> </a:t>
            </a:r>
            <a:r>
              <a:rPr lang="en-CA" dirty="0" err="1" smtClean="0"/>
              <a:t>est</a:t>
            </a:r>
            <a:r>
              <a:rPr lang="en-CA" dirty="0" smtClean="0"/>
              <a:t> de </a:t>
            </a:r>
            <a:r>
              <a:rPr lang="en-CA" dirty="0" err="1" smtClean="0"/>
              <a:t>l’information</a:t>
            </a:r>
            <a:endParaRPr lang="en-CA" dirty="0" smtClean="0"/>
          </a:p>
          <a:p>
            <a:r>
              <a:rPr lang="en-CA" dirty="0" smtClean="0"/>
              <a:t>2—	Tout </a:t>
            </a:r>
            <a:r>
              <a:rPr lang="en-CA" dirty="0" err="1" smtClean="0"/>
              <a:t>événement</a:t>
            </a:r>
            <a:r>
              <a:rPr lang="en-CA" dirty="0" smtClean="0"/>
              <a:t> nouveau </a:t>
            </a:r>
            <a:r>
              <a:rPr lang="en-CA" dirty="0" err="1" smtClean="0"/>
              <a:t>est</a:t>
            </a:r>
            <a:r>
              <a:rPr lang="en-CA" dirty="0" smtClean="0"/>
              <a:t> </a:t>
            </a:r>
            <a:r>
              <a:rPr lang="en-CA" dirty="0" err="1" smtClean="0"/>
              <a:t>une</a:t>
            </a:r>
            <a:r>
              <a:rPr lang="en-CA" dirty="0" smtClean="0"/>
              <a:t> information, </a:t>
            </a:r>
            <a:r>
              <a:rPr lang="en-CA" dirty="0" err="1" smtClean="0"/>
              <a:t>donc</a:t>
            </a:r>
            <a:r>
              <a:rPr lang="en-CA" dirty="0" smtClean="0"/>
              <a:t> </a:t>
            </a:r>
            <a:r>
              <a:rPr lang="en-CA" dirty="0" err="1" smtClean="0"/>
              <a:t>intégrée</a:t>
            </a:r>
            <a:endParaRPr lang="en-CA" dirty="0" smtClean="0"/>
          </a:p>
          <a:p>
            <a:pPr lvl="1">
              <a:buNone/>
            </a:pPr>
            <a:r>
              <a:rPr lang="en-CA" dirty="0" smtClean="0"/>
              <a:t>= assimilation </a:t>
            </a:r>
            <a:r>
              <a:rPr lang="en-CA" dirty="0" err="1" smtClean="0"/>
              <a:t>ou</a:t>
            </a:r>
            <a:r>
              <a:rPr lang="en-CA" dirty="0" smtClean="0"/>
              <a:t> accommodation</a:t>
            </a:r>
          </a:p>
          <a:p>
            <a:pPr lvl="1">
              <a:buNone/>
            </a:pPr>
            <a:r>
              <a:rPr lang="en-CA" dirty="0"/>
              <a:t>	</a:t>
            </a:r>
            <a:r>
              <a:rPr lang="en-CA" dirty="0" smtClean="0"/>
              <a:t>pour </a:t>
            </a:r>
            <a:r>
              <a:rPr lang="en-CA" dirty="0" err="1" smtClean="0"/>
              <a:t>intégration</a:t>
            </a:r>
            <a:r>
              <a:rPr lang="en-CA" dirty="0" smtClean="0"/>
              <a:t> </a:t>
            </a:r>
          </a:p>
          <a:p>
            <a:pPr lvl="1">
              <a:buNone/>
            </a:pPr>
            <a:r>
              <a:rPr lang="fr-CA" b="1" dirty="0" smtClean="0"/>
              <a:t>Reviens </a:t>
            </a:r>
            <a:r>
              <a:rPr lang="fr-CA" b="1" dirty="0"/>
              <a:t>à Piaget</a:t>
            </a:r>
          </a:p>
          <a:p>
            <a:pPr lvl="1">
              <a:buNone/>
            </a:pPr>
            <a:endParaRPr lang="en-CA"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CA" dirty="0" smtClean="0"/>
              <a:t>Trouble de </a:t>
            </a:r>
            <a:r>
              <a:rPr lang="en-CA" dirty="0" err="1" smtClean="0"/>
              <a:t>personnalité</a:t>
            </a:r>
            <a:endParaRPr lang="fr-FR" dirty="0"/>
          </a:p>
        </p:txBody>
      </p:sp>
      <p:sp>
        <p:nvSpPr>
          <p:cNvPr id="3" name="Espace réservé du contenu 2"/>
          <p:cNvSpPr>
            <a:spLocks noGrp="1"/>
          </p:cNvSpPr>
          <p:nvPr>
            <p:ph idx="1"/>
            <p:custDataLst>
              <p:tags r:id="rId2"/>
            </p:custDataLst>
          </p:nvPr>
        </p:nvSpPr>
        <p:spPr/>
        <p:txBody>
          <a:bodyPr/>
          <a:lstStyle/>
          <a:p>
            <a:r>
              <a:rPr lang="en-CA" dirty="0" err="1" smtClean="0"/>
              <a:t>Tous</a:t>
            </a:r>
            <a:r>
              <a:rPr lang="en-CA" dirty="0" smtClean="0"/>
              <a:t> les </a:t>
            </a:r>
            <a:r>
              <a:rPr lang="en-CA" dirty="0" err="1" smtClean="0"/>
              <a:t>mécanismes</a:t>
            </a:r>
            <a:r>
              <a:rPr lang="en-CA" dirty="0" smtClean="0"/>
              <a:t> de </a:t>
            </a:r>
            <a:r>
              <a:rPr lang="en-CA" dirty="0" err="1" smtClean="0"/>
              <a:t>défense</a:t>
            </a:r>
            <a:r>
              <a:rPr lang="en-CA" dirty="0" smtClean="0"/>
              <a:t> </a:t>
            </a:r>
            <a:r>
              <a:rPr lang="en-CA" dirty="0" err="1" smtClean="0"/>
              <a:t>sont</a:t>
            </a:r>
            <a:r>
              <a:rPr lang="en-CA" dirty="0" smtClean="0"/>
              <a:t> en place et </a:t>
            </a:r>
            <a:r>
              <a:rPr lang="en-CA" dirty="0" err="1" smtClean="0"/>
              <a:t>voient</a:t>
            </a:r>
            <a:r>
              <a:rPr lang="en-CA" dirty="0" smtClean="0"/>
              <a:t> </a:t>
            </a:r>
            <a:r>
              <a:rPr lang="en-CA" dirty="0" err="1" smtClean="0"/>
              <a:t>tant</a:t>
            </a:r>
            <a:r>
              <a:rPr lang="en-CA" dirty="0" smtClean="0"/>
              <a:t> les </a:t>
            </a:r>
            <a:r>
              <a:rPr lang="en-CA" dirty="0" err="1" smtClean="0"/>
              <a:t>blessures</a:t>
            </a:r>
            <a:r>
              <a:rPr lang="en-CA" dirty="0" smtClean="0"/>
              <a:t> du passé </a:t>
            </a:r>
            <a:r>
              <a:rPr lang="en-CA" dirty="0" err="1" smtClean="0"/>
              <a:t>que</a:t>
            </a:r>
            <a:r>
              <a:rPr lang="en-CA" dirty="0" smtClean="0"/>
              <a:t> </a:t>
            </a:r>
            <a:r>
              <a:rPr lang="en-CA" dirty="0" err="1" smtClean="0"/>
              <a:t>celles</a:t>
            </a:r>
            <a:r>
              <a:rPr lang="en-CA" dirty="0" smtClean="0"/>
              <a:t> </a:t>
            </a:r>
            <a:r>
              <a:rPr lang="en-CA" dirty="0" err="1" smtClean="0"/>
              <a:t>actuelles</a:t>
            </a:r>
            <a:r>
              <a:rPr lang="en-CA" dirty="0" smtClean="0"/>
              <a:t> </a:t>
            </a:r>
          </a:p>
          <a:p>
            <a:r>
              <a:rPr lang="en-CA" dirty="0" err="1"/>
              <a:t>A</a:t>
            </a:r>
            <a:r>
              <a:rPr lang="en-CA" dirty="0" err="1" smtClean="0"/>
              <a:t>ugmentent</a:t>
            </a:r>
            <a:r>
              <a:rPr lang="en-CA" dirty="0" smtClean="0"/>
              <a:t> les </a:t>
            </a:r>
            <a:r>
              <a:rPr lang="en-CA" dirty="0" err="1" smtClean="0"/>
              <a:t>défenses</a:t>
            </a:r>
            <a:endParaRPr lang="en-CA" dirty="0" smtClean="0"/>
          </a:p>
          <a:p>
            <a:r>
              <a:rPr lang="en-CA" dirty="0" smtClean="0"/>
              <a:t>ÉSPT </a:t>
            </a:r>
            <a:r>
              <a:rPr lang="en-CA" dirty="0" err="1" smtClean="0"/>
              <a:t>quand</a:t>
            </a:r>
            <a:r>
              <a:rPr lang="en-CA" dirty="0" smtClean="0"/>
              <a:t> </a:t>
            </a:r>
            <a:r>
              <a:rPr lang="en-CA" dirty="0" err="1" smtClean="0"/>
              <a:t>il</a:t>
            </a:r>
            <a:r>
              <a:rPr lang="en-CA" dirty="0" smtClean="0"/>
              <a:t> y a un </a:t>
            </a:r>
            <a:r>
              <a:rPr lang="en-CA" dirty="0" err="1" smtClean="0"/>
              <a:t>échec</a:t>
            </a:r>
            <a:r>
              <a:rPr lang="en-CA" dirty="0" smtClean="0"/>
              <a:t> de </a:t>
            </a:r>
            <a:r>
              <a:rPr lang="en-CA" dirty="0" err="1" smtClean="0"/>
              <a:t>l’assimilation</a:t>
            </a:r>
            <a:r>
              <a:rPr lang="en-CA" dirty="0" smtClean="0"/>
              <a:t> des </a:t>
            </a:r>
            <a:r>
              <a:rPr lang="en-CA" dirty="0" err="1" smtClean="0"/>
              <a:t>défenses</a:t>
            </a:r>
            <a:endParaRPr lang="en-CA" dirty="0" smtClean="0"/>
          </a:p>
          <a:p>
            <a:r>
              <a:rPr lang="en-CA" dirty="0" err="1" smtClean="0"/>
              <a:t>Inconsistant</a:t>
            </a:r>
            <a:r>
              <a:rPr lang="en-CA" dirty="0" smtClean="0"/>
              <a:t> avec </a:t>
            </a:r>
            <a:r>
              <a:rPr lang="en-CA" dirty="0" err="1" smtClean="0"/>
              <a:t>ce</a:t>
            </a:r>
            <a:r>
              <a:rPr lang="en-CA" dirty="0" smtClean="0"/>
              <a:t> qui </a:t>
            </a:r>
            <a:r>
              <a:rPr lang="en-CA" dirty="0" err="1" smtClean="0"/>
              <a:t>préexiste</a:t>
            </a:r>
            <a:r>
              <a:rPr lang="en-CA" dirty="0" smtClean="0"/>
              <a:t> </a:t>
            </a:r>
          </a:p>
          <a:p>
            <a:r>
              <a:rPr lang="en-CA" dirty="0" smtClean="0"/>
              <a:t>Le </a:t>
            </a:r>
            <a:r>
              <a:rPr lang="en-CA" dirty="0" err="1" smtClean="0"/>
              <a:t>système</a:t>
            </a:r>
            <a:r>
              <a:rPr lang="en-CA" dirty="0" smtClean="0"/>
              <a:t> </a:t>
            </a:r>
            <a:r>
              <a:rPr lang="en-CA" dirty="0" err="1" smtClean="0"/>
              <a:t>augmente</a:t>
            </a:r>
            <a:r>
              <a:rPr lang="en-CA" dirty="0" smtClean="0"/>
              <a:t> le ÇA</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CA" dirty="0" smtClean="0"/>
              <a:t>Trouble de </a:t>
            </a:r>
            <a:r>
              <a:rPr lang="en-CA" dirty="0" err="1" smtClean="0"/>
              <a:t>personnalité</a:t>
            </a:r>
            <a:endParaRPr lang="fr-FR" dirty="0"/>
          </a:p>
        </p:txBody>
      </p:sp>
      <p:sp>
        <p:nvSpPr>
          <p:cNvPr id="3" name="Espace réservé du contenu 2"/>
          <p:cNvSpPr>
            <a:spLocks noGrp="1"/>
          </p:cNvSpPr>
          <p:nvPr>
            <p:ph idx="1"/>
            <p:custDataLst>
              <p:tags r:id="rId2"/>
            </p:custDataLst>
          </p:nvPr>
        </p:nvSpPr>
        <p:spPr/>
        <p:txBody>
          <a:bodyPr>
            <a:normAutofit/>
          </a:bodyPr>
          <a:lstStyle/>
          <a:p>
            <a:r>
              <a:rPr lang="en-CA" dirty="0" err="1" smtClean="0"/>
              <a:t>L’accommodation</a:t>
            </a:r>
            <a:r>
              <a:rPr lang="en-CA" dirty="0" smtClean="0"/>
              <a:t> </a:t>
            </a:r>
            <a:r>
              <a:rPr lang="en-CA" dirty="0" err="1" smtClean="0"/>
              <a:t>permet</a:t>
            </a:r>
            <a:r>
              <a:rPr lang="en-CA" dirty="0" smtClean="0"/>
              <a:t> la </a:t>
            </a:r>
            <a:r>
              <a:rPr lang="en-CA" dirty="0" err="1" smtClean="0"/>
              <a:t>guérison</a:t>
            </a:r>
            <a:r>
              <a:rPr lang="en-CA" dirty="0" smtClean="0"/>
              <a:t> du ÉSPT</a:t>
            </a:r>
          </a:p>
          <a:p>
            <a:r>
              <a:rPr lang="en-CA" dirty="0" smtClean="0"/>
              <a:t>De transformer </a:t>
            </a:r>
            <a:r>
              <a:rPr lang="en-CA" dirty="0" err="1" smtClean="0"/>
              <a:t>l’information</a:t>
            </a:r>
            <a:r>
              <a:rPr lang="en-CA" dirty="0" smtClean="0"/>
              <a:t> </a:t>
            </a:r>
          </a:p>
          <a:p>
            <a:r>
              <a:rPr lang="en-CA" dirty="0" smtClean="0"/>
              <a:t>Le </a:t>
            </a:r>
            <a:r>
              <a:rPr lang="en-CA" dirty="0" err="1" smtClean="0"/>
              <a:t>système</a:t>
            </a:r>
            <a:r>
              <a:rPr lang="en-CA" dirty="0" smtClean="0"/>
              <a:t> </a:t>
            </a:r>
            <a:r>
              <a:rPr lang="en-CA" dirty="0" err="1" smtClean="0"/>
              <a:t>s’enrichit</a:t>
            </a:r>
            <a:r>
              <a:rPr lang="en-CA" dirty="0" smtClean="0"/>
              <a:t> </a:t>
            </a:r>
          </a:p>
          <a:p>
            <a:r>
              <a:rPr lang="en-CA" dirty="0" err="1" smtClean="0"/>
              <a:t>Permets</a:t>
            </a:r>
            <a:r>
              <a:rPr lang="en-CA" dirty="0" smtClean="0"/>
              <a:t> un travail </a:t>
            </a:r>
            <a:r>
              <a:rPr lang="en-CA" dirty="0" err="1" smtClean="0"/>
              <a:t>psychique</a:t>
            </a:r>
            <a:r>
              <a:rPr lang="en-CA" dirty="0" smtClean="0"/>
              <a:t> </a:t>
            </a:r>
            <a:r>
              <a:rPr lang="en-CA" dirty="0" err="1" smtClean="0"/>
              <a:t>que</a:t>
            </a:r>
            <a:r>
              <a:rPr lang="en-CA" dirty="0" smtClean="0"/>
              <a:t> </a:t>
            </a:r>
            <a:r>
              <a:rPr lang="en-CA" dirty="0" err="1" smtClean="0"/>
              <a:t>tu</a:t>
            </a:r>
            <a:r>
              <a:rPr lang="en-CA" dirty="0" smtClean="0"/>
              <a:t> </a:t>
            </a:r>
            <a:r>
              <a:rPr lang="en-CA" dirty="0" err="1" smtClean="0"/>
              <a:t>transformes</a:t>
            </a:r>
            <a:r>
              <a:rPr lang="en-CA" dirty="0" smtClean="0"/>
              <a:t> </a:t>
            </a:r>
          </a:p>
          <a:p>
            <a:pPr lvl="1"/>
            <a:r>
              <a:rPr lang="en-CA" dirty="0" smtClean="0"/>
              <a:t>« </a:t>
            </a:r>
            <a:r>
              <a:rPr lang="en-CA" dirty="0" err="1" smtClean="0"/>
              <a:t>Tu</a:t>
            </a:r>
            <a:r>
              <a:rPr lang="en-CA" dirty="0" smtClean="0"/>
              <a:t> </a:t>
            </a:r>
            <a:r>
              <a:rPr lang="en-CA" dirty="0" err="1" smtClean="0"/>
              <a:t>t’arrêtes</a:t>
            </a:r>
            <a:r>
              <a:rPr lang="en-CA" dirty="0" smtClean="0"/>
              <a:t>, </a:t>
            </a:r>
            <a:r>
              <a:rPr lang="en-CA" dirty="0" err="1" smtClean="0"/>
              <a:t>tu</a:t>
            </a:r>
            <a:r>
              <a:rPr lang="en-CA" dirty="0" smtClean="0"/>
              <a:t> </a:t>
            </a:r>
            <a:r>
              <a:rPr lang="en-CA" dirty="0" err="1" smtClean="0"/>
              <a:t>penses</a:t>
            </a:r>
            <a:r>
              <a:rPr lang="en-CA" dirty="0" smtClean="0"/>
              <a:t> » </a:t>
            </a:r>
          </a:p>
          <a:p>
            <a:pPr lvl="1"/>
            <a:r>
              <a:rPr lang="en-CA" dirty="0" err="1" smtClean="0"/>
              <a:t>C’est</a:t>
            </a:r>
            <a:r>
              <a:rPr lang="en-CA" dirty="0" smtClean="0"/>
              <a:t> congruent </a:t>
            </a:r>
          </a:p>
          <a:p>
            <a:r>
              <a:rPr lang="en-CA" dirty="0" err="1" smtClean="0"/>
              <a:t>L’accommodation</a:t>
            </a:r>
            <a:r>
              <a:rPr lang="en-CA" dirty="0" smtClean="0"/>
              <a:t> = transformation – </a:t>
            </a:r>
            <a:r>
              <a:rPr lang="en-CA" dirty="0" err="1" smtClean="0"/>
              <a:t>résilience</a:t>
            </a:r>
            <a:endParaRPr lang="en-CA" dirty="0" smtClean="0"/>
          </a:p>
          <a:p>
            <a:r>
              <a:rPr lang="en-CA" dirty="0" smtClean="0"/>
              <a:t>ÉSPT </a:t>
            </a:r>
            <a:r>
              <a:rPr lang="en-CA" dirty="0" err="1" smtClean="0"/>
              <a:t>l’information</a:t>
            </a:r>
            <a:r>
              <a:rPr lang="en-CA" dirty="0" smtClean="0"/>
              <a:t> ne </a:t>
            </a:r>
            <a:r>
              <a:rPr lang="en-CA" dirty="0" err="1" smtClean="0"/>
              <a:t>peut</a:t>
            </a:r>
            <a:r>
              <a:rPr lang="en-CA" dirty="0" smtClean="0"/>
              <a:t> ne pas </a:t>
            </a:r>
            <a:r>
              <a:rPr lang="en-CA" dirty="0" err="1" smtClean="0"/>
              <a:t>être</a:t>
            </a:r>
            <a:r>
              <a:rPr lang="en-CA" dirty="0" smtClean="0"/>
              <a:t> </a:t>
            </a:r>
            <a:r>
              <a:rPr lang="en-CA" dirty="0" err="1" smtClean="0"/>
              <a:t>assimilé</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CA" dirty="0" err="1" smtClean="0"/>
              <a:t>L’objectif</a:t>
            </a:r>
            <a:endParaRPr lang="fr-FR" dirty="0"/>
          </a:p>
        </p:txBody>
      </p:sp>
      <p:sp>
        <p:nvSpPr>
          <p:cNvPr id="3" name="Espace réservé du contenu 2"/>
          <p:cNvSpPr>
            <a:spLocks noGrp="1"/>
          </p:cNvSpPr>
          <p:nvPr>
            <p:ph idx="1"/>
            <p:custDataLst>
              <p:tags r:id="rId2"/>
            </p:custDataLst>
          </p:nvPr>
        </p:nvSpPr>
        <p:spPr/>
        <p:txBody>
          <a:bodyPr/>
          <a:lstStyle/>
          <a:p>
            <a:r>
              <a:rPr lang="en-CA" dirty="0" err="1" smtClean="0"/>
              <a:t>C’est</a:t>
            </a:r>
            <a:r>
              <a:rPr lang="en-CA" dirty="0" smtClean="0"/>
              <a:t> </a:t>
            </a:r>
            <a:r>
              <a:rPr lang="en-CA" dirty="0" err="1" smtClean="0"/>
              <a:t>l’intégration</a:t>
            </a:r>
            <a:r>
              <a:rPr lang="en-CA" dirty="0" smtClean="0"/>
              <a:t> </a:t>
            </a:r>
            <a:r>
              <a:rPr lang="en-CA" dirty="0" err="1" smtClean="0"/>
              <a:t>soit</a:t>
            </a:r>
            <a:r>
              <a:rPr lang="en-CA" dirty="0" smtClean="0"/>
              <a:t> par </a:t>
            </a:r>
          </a:p>
          <a:p>
            <a:r>
              <a:rPr lang="en-CA" dirty="0" smtClean="0"/>
              <a:t> Assimilation </a:t>
            </a:r>
          </a:p>
          <a:p>
            <a:r>
              <a:rPr lang="en-CA" dirty="0" smtClean="0"/>
              <a:t>Accommodation</a:t>
            </a:r>
          </a:p>
          <a:p>
            <a:r>
              <a:rPr lang="en-CA" dirty="0" smtClean="0"/>
              <a:t>Il </a:t>
            </a:r>
            <a:r>
              <a:rPr lang="en-CA" dirty="0" err="1" smtClean="0"/>
              <a:t>va</a:t>
            </a:r>
            <a:r>
              <a:rPr lang="en-CA" dirty="0" smtClean="0"/>
              <a:t> </a:t>
            </a:r>
            <a:r>
              <a:rPr lang="en-CA" dirty="0" err="1" smtClean="0"/>
              <a:t>cependant</a:t>
            </a:r>
            <a:r>
              <a:rPr lang="en-CA" dirty="0" smtClean="0"/>
              <a:t> y </a:t>
            </a:r>
            <a:r>
              <a:rPr lang="en-CA" dirty="0" err="1" smtClean="0"/>
              <a:t>avoir</a:t>
            </a:r>
            <a:r>
              <a:rPr lang="en-CA" dirty="0" smtClean="0"/>
              <a:t> </a:t>
            </a:r>
            <a:r>
              <a:rPr lang="en-CA" dirty="0" err="1" smtClean="0"/>
              <a:t>une</a:t>
            </a:r>
            <a:r>
              <a:rPr lang="en-CA" dirty="0" smtClean="0"/>
              <a:t> oscillation entre </a:t>
            </a:r>
          </a:p>
          <a:p>
            <a:pPr lvl="1"/>
            <a:r>
              <a:rPr lang="en-CA" dirty="0" err="1" smtClean="0"/>
              <a:t>L`événement</a:t>
            </a:r>
            <a:r>
              <a:rPr lang="en-CA" dirty="0" smtClean="0"/>
              <a:t> </a:t>
            </a:r>
            <a:r>
              <a:rPr lang="en-CA" dirty="0" err="1" smtClean="0"/>
              <a:t>traumatique</a:t>
            </a:r>
            <a:r>
              <a:rPr lang="en-CA" dirty="0" smtClean="0"/>
              <a:t> par les </a:t>
            </a:r>
            <a:r>
              <a:rPr lang="en-CA" dirty="0" err="1" smtClean="0"/>
              <a:t>symptômes</a:t>
            </a:r>
            <a:endParaRPr lang="en-CA" dirty="0" smtClean="0"/>
          </a:p>
          <a:p>
            <a:pPr lvl="1"/>
            <a:r>
              <a:rPr lang="en-CA" dirty="0" smtClean="0"/>
              <a:t>Par le Self </a:t>
            </a:r>
            <a:r>
              <a:rPr lang="en-CA" dirty="0" err="1" smtClean="0"/>
              <a:t>préexistant</a:t>
            </a:r>
            <a:r>
              <a:rPr lang="en-CA" dirty="0" smtClean="0"/>
              <a:t> </a:t>
            </a:r>
          </a:p>
          <a:p>
            <a:pPr lvl="1"/>
            <a:r>
              <a:rPr lang="en-CA" dirty="0" smtClean="0"/>
              <a:t>Les gens </a:t>
            </a:r>
            <a:r>
              <a:rPr lang="en-CA" dirty="0" err="1" smtClean="0"/>
              <a:t>peuvent</a:t>
            </a:r>
            <a:r>
              <a:rPr lang="en-CA" dirty="0" smtClean="0"/>
              <a:t> passer de </a:t>
            </a:r>
            <a:r>
              <a:rPr lang="en-CA" dirty="0" err="1" smtClean="0"/>
              <a:t>l’un</a:t>
            </a:r>
            <a:r>
              <a:rPr lang="en-CA" dirty="0" smtClean="0"/>
              <a:t> à </a:t>
            </a:r>
            <a:r>
              <a:rPr lang="en-CA" dirty="0" err="1" smtClean="0"/>
              <a:t>l’autre</a:t>
            </a:r>
            <a:r>
              <a:rPr lang="en-CA" dirty="0" smtClean="0"/>
              <a:t> </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a:t>Modèles </a:t>
            </a:r>
            <a:r>
              <a:rPr lang="fr-CA" b="1" u="sng" dirty="0" smtClean="0"/>
              <a:t>dynamiques d’</a:t>
            </a:r>
            <a:r>
              <a:rPr lang="fr-CA" b="1" dirty="0" smtClean="0"/>
              <a:t>Horowitz</a:t>
            </a:r>
            <a:r>
              <a:rPr lang="fr-CA" b="1" u="sng" dirty="0" smtClean="0"/>
              <a:t> </a:t>
            </a:r>
            <a:r>
              <a:rPr lang="fr-CA" sz="3600" b="1" dirty="0"/>
              <a:t>p.28</a:t>
            </a:r>
            <a:endParaRPr lang="fr-CA" sz="3600" dirty="0"/>
          </a:p>
        </p:txBody>
      </p:sp>
      <p:sp>
        <p:nvSpPr>
          <p:cNvPr id="3" name="Espace réservé du contenu 2"/>
          <p:cNvSpPr>
            <a:spLocks noGrp="1"/>
          </p:cNvSpPr>
          <p:nvPr>
            <p:ph idx="1"/>
            <p:custDataLst>
              <p:tags r:id="rId2"/>
            </p:custDataLst>
          </p:nvPr>
        </p:nvSpPr>
        <p:spPr/>
        <p:txBody>
          <a:bodyPr/>
          <a:lstStyle/>
          <a:p>
            <a:pPr lvl="0"/>
            <a:r>
              <a:rPr lang="fr-CA" dirty="0"/>
              <a:t>Selon Horowitz, le soi est composé de multiples représentations internes de soi et d’autrui (schémas), comportant des affects spécifiques et des cognitions particulières. Il n’y a pas de représentation de soi sans une représentation d’autrui correspondante et un affect associé :</a:t>
            </a:r>
          </a:p>
          <a:p>
            <a:endParaRPr lang="fr-CA" dirty="0"/>
          </a:p>
        </p:txBody>
      </p:sp>
    </p:spTree>
    <p:extLst>
      <p:ext uri="{BB962C8B-B14F-4D97-AF65-F5344CB8AC3E}">
        <p14:creationId xmlns:p14="http://schemas.microsoft.com/office/powerpoint/2010/main" val="2230679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Selon </a:t>
            </a:r>
            <a:r>
              <a:rPr lang="fr-CA" dirty="0" smtClean="0"/>
              <a:t>Horowitz </a:t>
            </a:r>
            <a:r>
              <a:rPr lang="fr-CA" sz="3200" dirty="0" smtClean="0"/>
              <a:t>p.28</a:t>
            </a:r>
            <a:endParaRPr lang="fr-CA" sz="3200" dirty="0"/>
          </a:p>
        </p:txBody>
      </p:sp>
      <p:sp>
        <p:nvSpPr>
          <p:cNvPr id="3" name="Espace réservé du contenu 2"/>
          <p:cNvSpPr>
            <a:spLocks noGrp="1"/>
          </p:cNvSpPr>
          <p:nvPr>
            <p:ph idx="1"/>
            <p:custDataLst>
              <p:tags r:id="rId2"/>
            </p:custDataLst>
          </p:nvPr>
        </p:nvSpPr>
        <p:spPr/>
        <p:txBody>
          <a:bodyPr>
            <a:normAutofit lnSpcReduction="10000"/>
          </a:bodyPr>
          <a:lstStyle/>
          <a:p>
            <a:r>
              <a:rPr lang="fr-CA" u="sng" dirty="0"/>
              <a:t>Soi</a:t>
            </a:r>
            <a:r>
              <a:rPr lang="fr-CA" dirty="0"/>
              <a:t> 		</a:t>
            </a:r>
            <a:r>
              <a:rPr lang="fr-CA" dirty="0" smtClean="0"/>
              <a:t> -</a:t>
            </a:r>
            <a:r>
              <a:rPr lang="fr-CA" dirty="0"/>
              <a:t>	</a:t>
            </a:r>
            <a:r>
              <a:rPr lang="fr-CA" u="sng" dirty="0"/>
              <a:t>Affect</a:t>
            </a:r>
            <a:r>
              <a:rPr lang="fr-CA" dirty="0"/>
              <a:t> 	</a:t>
            </a:r>
            <a:r>
              <a:rPr lang="fr-CA" dirty="0" smtClean="0"/>
              <a:t>-	</a:t>
            </a:r>
            <a:r>
              <a:rPr lang="fr-CA" u="sng" dirty="0" smtClean="0"/>
              <a:t>Autrui</a:t>
            </a:r>
            <a:endParaRPr lang="fr-CA" dirty="0"/>
          </a:p>
          <a:p>
            <a:r>
              <a:rPr lang="fr-CA" dirty="0" smtClean="0"/>
              <a:t>victime</a:t>
            </a:r>
            <a:r>
              <a:rPr lang="fr-CA" dirty="0"/>
              <a:t>	 - 	</a:t>
            </a:r>
            <a:r>
              <a:rPr lang="fr-CA" dirty="0" smtClean="0"/>
              <a:t>espoir</a:t>
            </a:r>
            <a:r>
              <a:rPr lang="fr-CA" dirty="0"/>
              <a:t>*	-	sauveur </a:t>
            </a:r>
            <a:endParaRPr lang="fr-CA" dirty="0" smtClean="0"/>
          </a:p>
          <a:p>
            <a:r>
              <a:rPr lang="fr-CA" dirty="0" smtClean="0"/>
              <a:t>victime</a:t>
            </a:r>
            <a:r>
              <a:rPr lang="fr-CA" dirty="0"/>
              <a:t>	 - 	</a:t>
            </a:r>
            <a:r>
              <a:rPr lang="fr-CA" dirty="0" smtClean="0"/>
              <a:t>peur</a:t>
            </a:r>
            <a:r>
              <a:rPr lang="fr-CA" dirty="0"/>
              <a:t>		-	</a:t>
            </a:r>
            <a:r>
              <a:rPr lang="fr-CA" dirty="0" smtClean="0"/>
              <a:t>agresseur</a:t>
            </a:r>
          </a:p>
          <a:p>
            <a:r>
              <a:rPr lang="fr-CA" dirty="0"/>
              <a:t>en besoin	</a:t>
            </a:r>
            <a:r>
              <a:rPr lang="fr-CA" dirty="0" smtClean="0"/>
              <a:t> -</a:t>
            </a:r>
            <a:r>
              <a:rPr lang="fr-CA" dirty="0"/>
              <a:t>	espoir		-	en </a:t>
            </a:r>
            <a:r>
              <a:rPr lang="fr-CA" dirty="0" smtClean="0"/>
              <a:t>ressources</a:t>
            </a:r>
          </a:p>
          <a:p>
            <a:r>
              <a:rPr lang="fr-CA" dirty="0"/>
              <a:t>gentil	</a:t>
            </a:r>
            <a:r>
              <a:rPr lang="fr-CA" dirty="0" smtClean="0"/>
              <a:t> -</a:t>
            </a:r>
            <a:r>
              <a:rPr lang="fr-CA" dirty="0"/>
              <a:t>	joie		-	</a:t>
            </a:r>
            <a:r>
              <a:rPr lang="fr-CA" dirty="0" smtClean="0"/>
              <a:t>bienveillant</a:t>
            </a:r>
          </a:p>
          <a:p>
            <a:r>
              <a:rPr lang="fr-CA" dirty="0"/>
              <a:t>dangereux	</a:t>
            </a:r>
            <a:r>
              <a:rPr lang="fr-CA" dirty="0" smtClean="0"/>
              <a:t> -</a:t>
            </a:r>
            <a:r>
              <a:rPr lang="fr-CA" dirty="0"/>
              <a:t>	colère		-	</a:t>
            </a:r>
            <a:r>
              <a:rPr lang="fr-CA" dirty="0" smtClean="0"/>
              <a:t>vulnérable,</a:t>
            </a:r>
            <a:endParaRPr lang="fr-CA" dirty="0"/>
          </a:p>
          <a:p>
            <a:r>
              <a:rPr lang="fr-CA" dirty="0"/>
              <a:t>etc.		</a:t>
            </a:r>
            <a:r>
              <a:rPr lang="fr-CA" dirty="0" smtClean="0"/>
              <a:t> -</a:t>
            </a:r>
            <a:r>
              <a:rPr lang="fr-CA" dirty="0"/>
              <a:t>	etc.		-	etc.</a:t>
            </a:r>
          </a:p>
          <a:p>
            <a:pPr algn="ctr"/>
            <a:r>
              <a:rPr lang="fr-CA" i="1" dirty="0"/>
              <a:t>Horowitz les appelle ‘</a:t>
            </a:r>
            <a:r>
              <a:rPr lang="fr-CA" i="1" dirty="0" err="1"/>
              <a:t>role</a:t>
            </a:r>
            <a:r>
              <a:rPr lang="fr-CA" i="1" dirty="0"/>
              <a:t> </a:t>
            </a:r>
            <a:r>
              <a:rPr lang="fr-CA" i="1" dirty="0" err="1"/>
              <a:t>relationship</a:t>
            </a:r>
            <a:r>
              <a:rPr lang="fr-CA" i="1" dirty="0"/>
              <a:t> </a:t>
            </a:r>
            <a:r>
              <a:rPr lang="fr-CA" i="1" dirty="0" err="1" smtClean="0"/>
              <a:t>models</a:t>
            </a:r>
            <a:r>
              <a:rPr lang="fr-CA" i="1" dirty="0" smtClean="0"/>
              <a:t>’</a:t>
            </a:r>
            <a:r>
              <a:rPr lang="fr-CA" dirty="0"/>
              <a:t> </a:t>
            </a:r>
            <a:r>
              <a:rPr lang="fr-CA" i="1" dirty="0" smtClean="0"/>
              <a:t>ou </a:t>
            </a:r>
            <a:r>
              <a:rPr lang="fr-CA" i="1" dirty="0"/>
              <a:t>les modèles de rôle relationnel.</a:t>
            </a:r>
            <a:endParaRPr lang="fr-CA" dirty="0"/>
          </a:p>
          <a:p>
            <a:pPr algn="ctr"/>
            <a:r>
              <a:rPr lang="fr-CA" dirty="0"/>
              <a:t> </a:t>
            </a:r>
            <a:r>
              <a:rPr lang="fr-CA" dirty="0" smtClean="0"/>
              <a:t>*(</a:t>
            </a:r>
            <a:r>
              <a:rPr lang="fr-CA" dirty="0"/>
              <a:t>l’espoir correspond à un apaisement.)</a:t>
            </a:r>
          </a:p>
          <a:p>
            <a:endParaRPr lang="fr-CA" dirty="0"/>
          </a:p>
        </p:txBody>
      </p:sp>
    </p:spTree>
    <p:extLst>
      <p:ext uri="{BB962C8B-B14F-4D97-AF65-F5344CB8AC3E}">
        <p14:creationId xmlns:p14="http://schemas.microsoft.com/office/powerpoint/2010/main" val="40186306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a:t>Modèles dynamiques d’</a:t>
            </a:r>
            <a:r>
              <a:rPr lang="fr-CA" b="1" dirty="0"/>
              <a:t>Horowitz</a:t>
            </a:r>
            <a:r>
              <a:rPr lang="fr-CA" b="1" u="sng" dirty="0"/>
              <a:t> </a:t>
            </a:r>
            <a:r>
              <a:rPr lang="fr-CA" sz="3600" b="1" dirty="0"/>
              <a:t>p.28</a:t>
            </a:r>
            <a:endParaRPr lang="fr-CA" dirty="0"/>
          </a:p>
        </p:txBody>
      </p:sp>
      <p:sp>
        <p:nvSpPr>
          <p:cNvPr id="3" name="Espace réservé du contenu 2"/>
          <p:cNvSpPr>
            <a:spLocks noGrp="1"/>
          </p:cNvSpPr>
          <p:nvPr>
            <p:ph idx="1"/>
            <p:custDataLst>
              <p:tags r:id="rId2"/>
            </p:custDataLst>
          </p:nvPr>
        </p:nvSpPr>
        <p:spPr/>
        <p:txBody>
          <a:bodyPr>
            <a:normAutofit/>
          </a:bodyPr>
          <a:lstStyle/>
          <a:p>
            <a:r>
              <a:rPr lang="fr-CA" dirty="0"/>
              <a:t>Selon Horowitz, si une nouvelle information significative chargée d’affects diffère trop des représentations internes préexistantes du </a:t>
            </a:r>
            <a:r>
              <a:rPr lang="fr-CA" dirty="0" smtClean="0"/>
              <a:t>soi</a:t>
            </a:r>
          </a:p>
          <a:p>
            <a:r>
              <a:rPr lang="fr-CA" sz="2000" b="1" i="1" dirty="0">
                <a:solidFill>
                  <a:srgbClr val="FF0000"/>
                </a:solidFill>
              </a:rPr>
              <a:t>C</a:t>
            </a:r>
            <a:r>
              <a:rPr lang="fr-CA" sz="2000" b="1" i="1" dirty="0" smtClean="0">
                <a:solidFill>
                  <a:srgbClr val="FF0000"/>
                </a:solidFill>
              </a:rPr>
              <a:t>ette </a:t>
            </a:r>
            <a:r>
              <a:rPr lang="fr-CA" sz="2000" b="1" i="1" dirty="0">
                <a:solidFill>
                  <a:srgbClr val="FF0000"/>
                </a:solidFill>
              </a:rPr>
              <a:t>information ne peut être assimilée. </a:t>
            </a:r>
            <a:r>
              <a:rPr lang="fr-CA" sz="2000" b="1" i="1" dirty="0" smtClean="0">
                <a:solidFill>
                  <a:srgbClr val="FF0000"/>
                </a:solidFill>
              </a:rPr>
              <a:t>Horowitz </a:t>
            </a:r>
            <a:r>
              <a:rPr lang="fr-CA" sz="2000" b="1" i="1" dirty="0">
                <a:solidFill>
                  <a:srgbClr val="FF0000"/>
                </a:solidFill>
              </a:rPr>
              <a:t>propose que cette information demeure encodée sous une forme mnémonique active, lui permettant d’être intégrée ultérieurement à la mémoire à </a:t>
            </a:r>
            <a:r>
              <a:rPr lang="fr-CA" sz="2000" b="1" i="1" dirty="0" smtClean="0">
                <a:solidFill>
                  <a:srgbClr val="FF0000"/>
                </a:solidFill>
              </a:rPr>
              <a:t>long terme </a:t>
            </a:r>
          </a:p>
          <a:p>
            <a:r>
              <a:rPr lang="fr-CA" dirty="0" smtClean="0"/>
              <a:t>Ces </a:t>
            </a:r>
            <a:r>
              <a:rPr lang="fr-CA" dirty="0"/>
              <a:t>mémoires ‘actives’ (ce sont les symptômes de </a:t>
            </a:r>
            <a:r>
              <a:rPr lang="fr-CA" dirty="0" smtClean="0"/>
              <a:t>ÉSPT) </a:t>
            </a:r>
            <a:r>
              <a:rPr lang="fr-CA" dirty="0"/>
              <a:t>provoquent les symptômes de reviviscences répétées, de cauchemars et de pseudo-illusions ou </a:t>
            </a:r>
            <a:r>
              <a:rPr lang="fr-CA" dirty="0" smtClean="0"/>
              <a:t>pseudo-hallucinations</a:t>
            </a:r>
            <a:endParaRPr lang="fr-CA" dirty="0"/>
          </a:p>
        </p:txBody>
      </p:sp>
    </p:spTree>
    <p:extLst>
      <p:ext uri="{BB962C8B-B14F-4D97-AF65-F5344CB8AC3E}">
        <p14:creationId xmlns:p14="http://schemas.microsoft.com/office/powerpoint/2010/main" val="678942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a:t>Modèles dynamiques d’</a:t>
            </a:r>
            <a:r>
              <a:rPr lang="fr-CA" b="1" dirty="0"/>
              <a:t>Horowitz</a:t>
            </a:r>
            <a:r>
              <a:rPr lang="fr-CA" b="1" u="sng" dirty="0"/>
              <a:t> </a:t>
            </a:r>
            <a:r>
              <a:rPr lang="fr-CA" sz="3600" b="1" dirty="0"/>
              <a:t>p.28</a:t>
            </a:r>
            <a:endParaRPr lang="fr-CA" dirty="0"/>
          </a:p>
        </p:txBody>
      </p:sp>
      <p:sp>
        <p:nvSpPr>
          <p:cNvPr id="3" name="Espace réservé du contenu 2"/>
          <p:cNvSpPr>
            <a:spLocks noGrp="1"/>
          </p:cNvSpPr>
          <p:nvPr>
            <p:ph idx="1"/>
            <p:custDataLst>
              <p:tags r:id="rId2"/>
            </p:custDataLst>
          </p:nvPr>
        </p:nvSpPr>
        <p:spPr/>
        <p:txBody>
          <a:bodyPr>
            <a:normAutofit fontScale="92500"/>
          </a:bodyPr>
          <a:lstStyle/>
          <a:p>
            <a:pPr lvl="0"/>
            <a:r>
              <a:rPr lang="fr-CA" sz="2200" b="1" i="1" dirty="0">
                <a:solidFill>
                  <a:srgbClr val="FF0000"/>
                </a:solidFill>
              </a:rPr>
              <a:t>Pour Horowitz, ce processus est adaptatif, forçant </a:t>
            </a:r>
            <a:r>
              <a:rPr lang="fr-CA" sz="2200" b="1" i="1" dirty="0" smtClean="0">
                <a:solidFill>
                  <a:srgbClr val="FF0000"/>
                </a:solidFill>
              </a:rPr>
              <a:t>la </a:t>
            </a:r>
            <a:r>
              <a:rPr lang="fr-CA" sz="2200" b="1" i="1" dirty="0">
                <a:solidFill>
                  <a:srgbClr val="FF0000"/>
                </a:solidFill>
              </a:rPr>
              <a:t>considération du vécu </a:t>
            </a:r>
            <a:r>
              <a:rPr lang="fr-CA" sz="2200" b="1" i="1" dirty="0" smtClean="0">
                <a:solidFill>
                  <a:srgbClr val="FF0000"/>
                </a:solidFill>
              </a:rPr>
              <a:t>traumatique </a:t>
            </a:r>
          </a:p>
          <a:p>
            <a:pPr lvl="0"/>
            <a:r>
              <a:rPr lang="fr-CA" sz="2200" b="1" i="1" dirty="0" smtClean="0">
                <a:solidFill>
                  <a:srgbClr val="FF0000"/>
                </a:solidFill>
              </a:rPr>
              <a:t>Il </a:t>
            </a:r>
            <a:r>
              <a:rPr lang="fr-CA" sz="2200" b="1" i="1" dirty="0">
                <a:solidFill>
                  <a:srgbClr val="FF0000"/>
                </a:solidFill>
              </a:rPr>
              <a:t>voit un </a:t>
            </a:r>
            <a:r>
              <a:rPr lang="fr-CA" sz="2200" b="1" i="1" dirty="0" smtClean="0">
                <a:solidFill>
                  <a:srgbClr val="FF0000"/>
                </a:solidFill>
              </a:rPr>
              <a:t>ÉSPT </a:t>
            </a:r>
            <a:r>
              <a:rPr lang="fr-CA" sz="2200" b="1" i="1" dirty="0">
                <a:solidFill>
                  <a:srgbClr val="FF0000"/>
                </a:solidFill>
              </a:rPr>
              <a:t>comme un processus adapté pc qu’un </a:t>
            </a:r>
            <a:r>
              <a:rPr lang="fr-CA" sz="2200" b="1" i="1" dirty="0" smtClean="0">
                <a:solidFill>
                  <a:srgbClr val="FF0000"/>
                </a:solidFill>
              </a:rPr>
              <a:t>ÉSPT </a:t>
            </a:r>
            <a:r>
              <a:rPr lang="fr-CA" sz="2200" b="1" i="1" dirty="0">
                <a:solidFill>
                  <a:srgbClr val="FF0000"/>
                </a:solidFill>
              </a:rPr>
              <a:t>ça se revit, et l’information c’est la perte il faut apprendre à faire face à la mort.  La psyché est en train d’intégré une information importante, pour intégré un </a:t>
            </a:r>
            <a:r>
              <a:rPr lang="fr-CA" sz="2200" b="1" i="1" dirty="0" smtClean="0">
                <a:solidFill>
                  <a:srgbClr val="FF0000"/>
                </a:solidFill>
              </a:rPr>
              <a:t>ÉSPT </a:t>
            </a:r>
            <a:r>
              <a:rPr lang="fr-CA" sz="2200" b="1" i="1" dirty="0">
                <a:solidFill>
                  <a:srgbClr val="FF0000"/>
                </a:solidFill>
              </a:rPr>
              <a:t>la psyché est </a:t>
            </a:r>
            <a:r>
              <a:rPr lang="fr-CA" sz="2200" b="1" i="1" dirty="0" smtClean="0">
                <a:solidFill>
                  <a:srgbClr val="FF0000"/>
                </a:solidFill>
              </a:rPr>
              <a:t>majeur</a:t>
            </a:r>
          </a:p>
          <a:p>
            <a:pPr lvl="0"/>
            <a:r>
              <a:rPr lang="fr-CA" sz="2200" b="1" i="1" dirty="0" smtClean="0">
                <a:solidFill>
                  <a:srgbClr val="FF0000"/>
                </a:solidFill>
              </a:rPr>
              <a:t>donc </a:t>
            </a:r>
            <a:r>
              <a:rPr lang="fr-CA" sz="2200" b="1" i="1" dirty="0">
                <a:solidFill>
                  <a:srgbClr val="FF0000"/>
                </a:solidFill>
              </a:rPr>
              <a:t>aucune technique rapide ou simple </a:t>
            </a:r>
            <a:r>
              <a:rPr lang="fr-CA" sz="2200" b="1" i="1" dirty="0" smtClean="0">
                <a:solidFill>
                  <a:srgbClr val="FF0000"/>
                </a:solidFill>
              </a:rPr>
              <a:t>n’aborde </a:t>
            </a:r>
            <a:r>
              <a:rPr lang="fr-CA" sz="2200" b="1" i="1" dirty="0">
                <a:solidFill>
                  <a:srgbClr val="FF0000"/>
                </a:solidFill>
              </a:rPr>
              <a:t>l’être humain de la maturation </a:t>
            </a:r>
          </a:p>
          <a:p>
            <a:pPr lvl="0"/>
            <a:r>
              <a:rPr lang="fr-CA" dirty="0"/>
              <a:t>Les maladies mentales nous donnent des </a:t>
            </a:r>
            <a:r>
              <a:rPr lang="fr-CA" dirty="0" smtClean="0"/>
              <a:t>signes </a:t>
            </a:r>
            <a:r>
              <a:rPr lang="fr-CA" dirty="0"/>
              <a:t>de </a:t>
            </a:r>
            <a:r>
              <a:rPr lang="fr-CA" dirty="0" smtClean="0"/>
              <a:t>déséquilibres </a:t>
            </a:r>
            <a:r>
              <a:rPr lang="fr-CA" dirty="0"/>
              <a:t>et on aborde l’être humain sous toutes les options, et lorsque vous verrez les rémissions chez </a:t>
            </a:r>
            <a:r>
              <a:rPr lang="fr-CA" dirty="0" err="1"/>
              <a:t>Traumatys</a:t>
            </a:r>
            <a:r>
              <a:rPr lang="fr-CA" dirty="0"/>
              <a:t>, 96% en moyenne 9 mois et plus </a:t>
            </a:r>
          </a:p>
          <a:p>
            <a:endParaRPr lang="fr-CA" dirty="0"/>
          </a:p>
        </p:txBody>
      </p:sp>
    </p:spTree>
    <p:extLst>
      <p:ext uri="{BB962C8B-B14F-4D97-AF65-F5344CB8AC3E}">
        <p14:creationId xmlns:p14="http://schemas.microsoft.com/office/powerpoint/2010/main" val="12982890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a:t>Modèles dynamiques d’</a:t>
            </a:r>
            <a:r>
              <a:rPr lang="fr-CA" b="1" dirty="0"/>
              <a:t>Horowitz</a:t>
            </a:r>
            <a:r>
              <a:rPr lang="fr-CA" b="1" u="sng" dirty="0"/>
              <a:t> </a:t>
            </a:r>
            <a:r>
              <a:rPr lang="fr-CA" sz="3600" b="1" dirty="0" smtClean="0"/>
              <a:t>p.30</a:t>
            </a:r>
            <a:endParaRPr lang="fr-CA" dirty="0"/>
          </a:p>
        </p:txBody>
      </p:sp>
      <p:sp>
        <p:nvSpPr>
          <p:cNvPr id="3" name="Espace réservé du contenu 2"/>
          <p:cNvSpPr>
            <a:spLocks noGrp="1"/>
          </p:cNvSpPr>
          <p:nvPr>
            <p:ph idx="1"/>
            <p:custDataLst>
              <p:tags r:id="rId2"/>
            </p:custDataLst>
          </p:nvPr>
        </p:nvSpPr>
        <p:spPr/>
        <p:txBody>
          <a:bodyPr>
            <a:normAutofit fontScale="92500" lnSpcReduction="20000"/>
          </a:bodyPr>
          <a:lstStyle/>
          <a:p>
            <a:pPr lvl="0"/>
            <a:r>
              <a:rPr lang="fr-CA" dirty="0"/>
              <a:t>Lors d’un ÉSPT, la personne oscille entre la </a:t>
            </a:r>
            <a:r>
              <a:rPr lang="fr-CA" dirty="0" err="1"/>
              <a:t>réexpérience</a:t>
            </a:r>
            <a:r>
              <a:rPr lang="fr-CA" dirty="0"/>
              <a:t> et </a:t>
            </a:r>
            <a:r>
              <a:rPr lang="fr-CA" dirty="0" smtClean="0"/>
              <a:t>l’évitement </a:t>
            </a:r>
            <a:endParaRPr lang="fr-CA" dirty="0"/>
          </a:p>
          <a:p>
            <a:pPr marL="0" indent="0">
              <a:buNone/>
            </a:pPr>
            <a:endParaRPr lang="fr-CA" dirty="0"/>
          </a:p>
          <a:p>
            <a:pPr lvl="0"/>
            <a:r>
              <a:rPr lang="fr-CA" dirty="0"/>
              <a:t>Ces oscillations sont </a:t>
            </a:r>
            <a:r>
              <a:rPr lang="fr-CA" dirty="0" smtClean="0"/>
              <a:t>involontaires</a:t>
            </a:r>
            <a:endParaRPr lang="fr-CA" dirty="0"/>
          </a:p>
          <a:p>
            <a:pPr marL="0" indent="0">
              <a:buNone/>
            </a:pPr>
            <a:endParaRPr lang="fr-CA" dirty="0"/>
          </a:p>
          <a:p>
            <a:pPr lvl="0"/>
            <a:r>
              <a:rPr lang="fr-CA" dirty="0"/>
              <a:t>L’intégration de l’information traumatique au système préexistant ne peut s’opérer que via des oscillations volontaires, entre l’information traumatique et les représentations internes préexistantes de soi et </a:t>
            </a:r>
            <a:r>
              <a:rPr lang="fr-CA" dirty="0" smtClean="0"/>
              <a:t>d’autrui</a:t>
            </a:r>
            <a:endParaRPr lang="fr-CA" dirty="0"/>
          </a:p>
          <a:p>
            <a:pPr marL="0" indent="0">
              <a:buNone/>
            </a:pPr>
            <a:endParaRPr lang="fr-CA" dirty="0"/>
          </a:p>
          <a:p>
            <a:pPr lvl="0"/>
            <a:r>
              <a:rPr lang="fr-CA" dirty="0"/>
              <a:t>L’information traumatique est discordante des représentations internes </a:t>
            </a:r>
            <a:r>
              <a:rPr lang="fr-CA" dirty="0" smtClean="0"/>
              <a:t>préexistantes </a:t>
            </a:r>
            <a:endParaRPr lang="fr-CA" dirty="0"/>
          </a:p>
          <a:p>
            <a:pPr marL="0" indent="0">
              <a:buNone/>
            </a:pPr>
            <a:endParaRPr lang="fr-CA" dirty="0"/>
          </a:p>
          <a:p>
            <a:endParaRPr lang="fr-CA" dirty="0"/>
          </a:p>
        </p:txBody>
      </p:sp>
    </p:spTree>
    <p:extLst>
      <p:ext uri="{BB962C8B-B14F-4D97-AF65-F5344CB8AC3E}">
        <p14:creationId xmlns:p14="http://schemas.microsoft.com/office/powerpoint/2010/main" val="322016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548680"/>
            <a:ext cx="8229600" cy="1298408"/>
          </a:xfrm>
        </p:spPr>
        <p:txBody>
          <a:bodyPr>
            <a:normAutofit fontScale="90000"/>
          </a:bodyPr>
          <a:lstStyle/>
          <a:p>
            <a:r>
              <a:rPr lang="en-CA" dirty="0" err="1" smtClean="0"/>
              <a:t>Qu'est-ce</a:t>
            </a:r>
            <a:r>
              <a:rPr lang="en-CA" dirty="0" smtClean="0"/>
              <a:t> qui les </a:t>
            </a:r>
            <a:r>
              <a:rPr lang="en-CA" dirty="0" err="1" smtClean="0"/>
              <a:t>amène</a:t>
            </a:r>
            <a:r>
              <a:rPr lang="en-CA" dirty="0" smtClean="0"/>
              <a:t> </a:t>
            </a:r>
            <a:r>
              <a:rPr lang="en-CA" dirty="0" err="1" smtClean="0"/>
              <a:t>dans</a:t>
            </a:r>
            <a:r>
              <a:rPr lang="en-CA" dirty="0" smtClean="0"/>
              <a:t> le ÉSPT </a:t>
            </a:r>
            <a:r>
              <a:rPr lang="fr-FR" dirty="0" smtClean="0"/>
              <a:t>à </a:t>
            </a:r>
            <a:r>
              <a:rPr lang="en-CA" dirty="0" err="1" smtClean="0"/>
              <a:t>osciller</a:t>
            </a:r>
            <a:r>
              <a:rPr lang="en-CA" dirty="0" smtClean="0"/>
              <a:t>?</a:t>
            </a:r>
            <a:endParaRPr lang="fr-FR" dirty="0"/>
          </a:p>
        </p:txBody>
      </p:sp>
      <p:sp>
        <p:nvSpPr>
          <p:cNvPr id="3" name="Espace réservé du contenu 2"/>
          <p:cNvSpPr>
            <a:spLocks noGrp="1"/>
          </p:cNvSpPr>
          <p:nvPr>
            <p:ph idx="1"/>
            <p:custDataLst>
              <p:tags r:id="rId2"/>
            </p:custDataLst>
          </p:nvPr>
        </p:nvSpPr>
        <p:spPr/>
        <p:txBody>
          <a:bodyPr/>
          <a:lstStyle/>
          <a:p>
            <a:r>
              <a:rPr lang="en-CA" dirty="0" err="1" smtClean="0"/>
              <a:t>Lorsqu’il</a:t>
            </a:r>
            <a:r>
              <a:rPr lang="en-CA" dirty="0" smtClean="0"/>
              <a:t> se </a:t>
            </a:r>
            <a:r>
              <a:rPr lang="en-CA" dirty="0" err="1" smtClean="0"/>
              <a:t>passe</a:t>
            </a:r>
            <a:r>
              <a:rPr lang="en-CA" dirty="0" smtClean="0"/>
              <a:t> </a:t>
            </a:r>
            <a:r>
              <a:rPr lang="en-CA" dirty="0" err="1" smtClean="0"/>
              <a:t>quelque</a:t>
            </a:r>
            <a:r>
              <a:rPr lang="en-CA" dirty="0" smtClean="0"/>
              <a:t> chose </a:t>
            </a:r>
            <a:r>
              <a:rPr lang="en-CA" dirty="0" err="1" smtClean="0"/>
              <a:t>dans</a:t>
            </a:r>
            <a:r>
              <a:rPr lang="en-CA" dirty="0" smtClean="0"/>
              <a:t> le </a:t>
            </a:r>
            <a:r>
              <a:rPr lang="en-CA" dirty="0" err="1" smtClean="0"/>
              <a:t>monde</a:t>
            </a:r>
            <a:r>
              <a:rPr lang="en-CA" dirty="0" smtClean="0"/>
              <a:t> interne et/</a:t>
            </a:r>
            <a:r>
              <a:rPr lang="en-CA" dirty="0" err="1" smtClean="0"/>
              <a:t>ou</a:t>
            </a:r>
            <a:r>
              <a:rPr lang="en-CA" dirty="0" smtClean="0"/>
              <a:t> </a:t>
            </a:r>
            <a:r>
              <a:rPr lang="en-CA" dirty="0" err="1" smtClean="0"/>
              <a:t>externe</a:t>
            </a:r>
            <a:r>
              <a:rPr lang="en-CA" dirty="0" smtClean="0"/>
              <a:t> qui </a:t>
            </a:r>
            <a:r>
              <a:rPr lang="en-CA" dirty="0" err="1" smtClean="0"/>
              <a:t>va</a:t>
            </a:r>
            <a:r>
              <a:rPr lang="en-CA" dirty="0" smtClean="0"/>
              <a:t> </a:t>
            </a:r>
            <a:r>
              <a:rPr lang="en-CA" dirty="0" err="1" smtClean="0"/>
              <a:t>réactiver</a:t>
            </a:r>
            <a:r>
              <a:rPr lang="en-CA" dirty="0" smtClean="0"/>
              <a:t> </a:t>
            </a:r>
            <a:r>
              <a:rPr lang="en-CA" dirty="0" err="1" smtClean="0"/>
              <a:t>l’événement</a:t>
            </a:r>
            <a:endParaRPr lang="en-CA" dirty="0" smtClean="0"/>
          </a:p>
          <a:p>
            <a:pPr lvl="1"/>
            <a:r>
              <a:rPr lang="en-CA" dirty="0" smtClean="0"/>
              <a:t>Flashback</a:t>
            </a:r>
          </a:p>
          <a:p>
            <a:pPr lvl="1"/>
            <a:r>
              <a:rPr lang="en-CA" dirty="0" err="1"/>
              <a:t>R</a:t>
            </a:r>
            <a:r>
              <a:rPr lang="en-CA" dirty="0" err="1" smtClean="0"/>
              <a:t>evisvicence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algn="ctr"/>
            <a:r>
              <a:rPr lang="fr-CA" b="1" dirty="0" smtClean="0"/>
              <a:t>L’expérience des consultants</a:t>
            </a:r>
            <a:br>
              <a:rPr lang="fr-CA" b="1" dirty="0" smtClean="0"/>
            </a:br>
            <a:r>
              <a:rPr lang="fr-CA" b="1" dirty="0" smtClean="0"/>
              <a:t>à TRAUMA</a:t>
            </a:r>
            <a:r>
              <a:rPr lang="fr-CA" b="1" i="1" dirty="0" smtClean="0"/>
              <a:t>TYS</a:t>
            </a:r>
            <a:r>
              <a:rPr lang="fr-CA" b="1" dirty="0" smtClean="0"/>
              <a:t>  </a:t>
            </a:r>
            <a:endParaRPr lang="fr-CA" b="1" dirty="0"/>
          </a:p>
        </p:txBody>
      </p:sp>
      <p:sp>
        <p:nvSpPr>
          <p:cNvPr id="3" name="Espace réservé du contenu 2"/>
          <p:cNvSpPr>
            <a:spLocks noGrp="1"/>
          </p:cNvSpPr>
          <p:nvPr>
            <p:ph idx="1"/>
            <p:custDataLst>
              <p:tags r:id="rId2"/>
            </p:custDataLst>
          </p:nvPr>
        </p:nvSpPr>
        <p:spPr/>
        <p:txBody>
          <a:bodyPr>
            <a:normAutofit/>
          </a:bodyPr>
          <a:lstStyle/>
          <a:p>
            <a:pPr lvl="0"/>
            <a:endParaRPr lang="fr-CA" dirty="0" smtClean="0"/>
          </a:p>
          <a:p>
            <a:pPr lvl="0"/>
            <a:r>
              <a:rPr lang="fr-CA" dirty="0" smtClean="0"/>
              <a:t>2 </a:t>
            </a:r>
            <a:r>
              <a:rPr lang="fr-CA" dirty="0"/>
              <a:t>ans de supervision </a:t>
            </a:r>
            <a:r>
              <a:rPr lang="fr-CA" dirty="0" smtClean="0"/>
              <a:t>clinique, post-maîtrise</a:t>
            </a:r>
          </a:p>
          <a:p>
            <a:pPr lvl="0"/>
            <a:endParaRPr lang="fr-CA" dirty="0"/>
          </a:p>
          <a:p>
            <a:pPr lvl="0"/>
            <a:r>
              <a:rPr lang="fr-CA" dirty="0"/>
              <a:t>5 ans de pratique </a:t>
            </a:r>
            <a:r>
              <a:rPr lang="fr-CA" dirty="0" smtClean="0"/>
              <a:t>clinique, post-maîtrise</a:t>
            </a:r>
            <a:endParaRPr lang="fr-CA" dirty="0"/>
          </a:p>
          <a:p>
            <a:pPr marL="0" indent="0">
              <a:buNone/>
            </a:pPr>
            <a:endParaRPr lang="fr-CA" dirty="0"/>
          </a:p>
          <a:p>
            <a:pPr lvl="0"/>
            <a:r>
              <a:rPr lang="fr-CA" dirty="0" smtClean="0"/>
              <a:t>Connaissance des </a:t>
            </a:r>
            <a:r>
              <a:rPr lang="fr-CA" dirty="0"/>
              <a:t>modèles </a:t>
            </a:r>
            <a:r>
              <a:rPr lang="fr-CA" dirty="0" smtClean="0"/>
              <a:t>thérapeutiques </a:t>
            </a:r>
            <a:r>
              <a:rPr lang="fr-CA" dirty="0"/>
              <a:t>majeurs</a:t>
            </a:r>
          </a:p>
          <a:p>
            <a:pPr marL="0" indent="0">
              <a:buNone/>
            </a:pPr>
            <a:r>
              <a:rPr lang="fr-CA" dirty="0"/>
              <a:t> </a:t>
            </a:r>
          </a:p>
          <a:p>
            <a:pPr lvl="0"/>
            <a:r>
              <a:rPr lang="fr-CA" dirty="0" smtClean="0"/>
              <a:t>Complétion de la </a:t>
            </a:r>
            <a:r>
              <a:rPr lang="fr-CA" dirty="0"/>
              <a:t>formation avancée de 2 ans </a:t>
            </a:r>
            <a:r>
              <a:rPr lang="fr-CA" dirty="0" smtClean="0"/>
              <a:t>en ÉSPT de TRAUMA</a:t>
            </a:r>
            <a:r>
              <a:rPr lang="fr-CA" i="1" dirty="0" smtClean="0"/>
              <a:t>TYS</a:t>
            </a:r>
            <a:endParaRPr lang="fr-CA" dirty="0"/>
          </a:p>
          <a:p>
            <a:endParaRPr lang="fr-CA" dirty="0"/>
          </a:p>
        </p:txBody>
      </p:sp>
    </p:spTree>
    <p:extLst>
      <p:ext uri="{BB962C8B-B14F-4D97-AF65-F5344CB8AC3E}">
        <p14:creationId xmlns:p14="http://schemas.microsoft.com/office/powerpoint/2010/main" val="3263837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en-CA" dirty="0" smtClean="0"/>
              <a:t/>
            </a:r>
            <a:br>
              <a:rPr lang="en-CA" dirty="0" smtClean="0"/>
            </a:br>
            <a:r>
              <a:rPr lang="en-CA" dirty="0" err="1" smtClean="0"/>
              <a:t>Intégration</a:t>
            </a:r>
            <a:r>
              <a:rPr lang="en-CA" dirty="0" smtClean="0"/>
              <a:t/>
            </a:r>
            <a:br>
              <a:rPr lang="en-CA" dirty="0" smtClean="0"/>
            </a:br>
            <a:endParaRPr lang="fr-FR" dirty="0"/>
          </a:p>
        </p:txBody>
      </p:sp>
      <p:sp>
        <p:nvSpPr>
          <p:cNvPr id="3" name="Espace réservé du contenu 2"/>
          <p:cNvSpPr>
            <a:spLocks noGrp="1"/>
          </p:cNvSpPr>
          <p:nvPr>
            <p:ph idx="1"/>
            <p:custDataLst>
              <p:tags r:id="rId2"/>
            </p:custDataLst>
          </p:nvPr>
        </p:nvSpPr>
        <p:spPr/>
        <p:txBody>
          <a:bodyPr>
            <a:normAutofit/>
          </a:bodyPr>
          <a:lstStyle/>
          <a:p>
            <a:r>
              <a:rPr lang="en-CA" dirty="0" smtClean="0"/>
              <a:t>La </a:t>
            </a:r>
            <a:r>
              <a:rPr lang="en-CA" dirty="0" err="1" smtClean="0"/>
              <a:t>résolution</a:t>
            </a:r>
            <a:r>
              <a:rPr lang="en-CA" dirty="0" smtClean="0"/>
              <a:t> </a:t>
            </a:r>
            <a:r>
              <a:rPr lang="en-CA" dirty="0" err="1" smtClean="0"/>
              <a:t>demande</a:t>
            </a:r>
            <a:r>
              <a:rPr lang="en-CA" dirty="0" smtClean="0"/>
              <a:t> </a:t>
            </a:r>
            <a:r>
              <a:rPr lang="en-CA" dirty="0" err="1" smtClean="0"/>
              <a:t>une</a:t>
            </a:r>
            <a:r>
              <a:rPr lang="en-CA" dirty="0" smtClean="0"/>
              <a:t> oscillation </a:t>
            </a:r>
            <a:r>
              <a:rPr lang="en-CA" dirty="0" err="1" smtClean="0"/>
              <a:t>volontaire</a:t>
            </a:r>
            <a:r>
              <a:rPr lang="en-CA" dirty="0" smtClean="0"/>
              <a:t> </a:t>
            </a:r>
          </a:p>
          <a:p>
            <a:r>
              <a:rPr lang="en-CA" dirty="0" smtClean="0"/>
              <a:t>Et </a:t>
            </a:r>
            <a:r>
              <a:rPr lang="en-CA" dirty="0" err="1" smtClean="0"/>
              <a:t>dois</a:t>
            </a:r>
            <a:r>
              <a:rPr lang="en-CA" dirty="0" smtClean="0"/>
              <a:t> passer par le Self </a:t>
            </a:r>
            <a:r>
              <a:rPr lang="en-CA" dirty="0" err="1" smtClean="0"/>
              <a:t>traumatisé</a:t>
            </a:r>
            <a:endParaRPr lang="en-CA" dirty="0" smtClean="0"/>
          </a:p>
          <a:p>
            <a:r>
              <a:rPr lang="en-CA" dirty="0" smtClean="0"/>
              <a:t>Les gens forts </a:t>
            </a:r>
            <a:r>
              <a:rPr lang="en-CA" dirty="0" err="1" smtClean="0"/>
              <a:t>peuvent</a:t>
            </a:r>
            <a:r>
              <a:rPr lang="en-CA" dirty="0" smtClean="0"/>
              <a:t> faire les </a:t>
            </a:r>
            <a:r>
              <a:rPr lang="en-CA" dirty="0" err="1" smtClean="0"/>
              <a:t>deux</a:t>
            </a:r>
            <a:endParaRPr lang="en-CA" dirty="0" smtClean="0"/>
          </a:p>
          <a:p>
            <a:r>
              <a:rPr lang="en-CA" dirty="0" err="1" smtClean="0"/>
              <a:t>Ont</a:t>
            </a:r>
            <a:r>
              <a:rPr lang="en-CA" dirty="0" smtClean="0"/>
              <a:t> </a:t>
            </a:r>
            <a:r>
              <a:rPr lang="en-CA" dirty="0" err="1" smtClean="0"/>
              <a:t>une</a:t>
            </a:r>
            <a:r>
              <a:rPr lang="en-CA" dirty="0" smtClean="0"/>
              <a:t> force interne pour </a:t>
            </a:r>
            <a:r>
              <a:rPr lang="en-CA" dirty="0" err="1" smtClean="0"/>
              <a:t>tolérer</a:t>
            </a:r>
            <a:r>
              <a:rPr lang="en-CA" dirty="0" smtClean="0"/>
              <a:t> le </a:t>
            </a:r>
            <a:r>
              <a:rPr lang="en-CA" dirty="0" err="1" smtClean="0"/>
              <a:t>négatif</a:t>
            </a:r>
            <a:r>
              <a:rPr lang="en-CA" dirty="0" smtClean="0"/>
              <a:t> </a:t>
            </a:r>
          </a:p>
          <a:p>
            <a:r>
              <a:rPr lang="en-CA" dirty="0" smtClean="0"/>
              <a:t>On </a:t>
            </a:r>
            <a:r>
              <a:rPr lang="en-CA" dirty="0" err="1" smtClean="0"/>
              <a:t>peut</a:t>
            </a:r>
            <a:r>
              <a:rPr lang="en-CA" dirty="0" smtClean="0"/>
              <a:t> passer par la </a:t>
            </a:r>
            <a:r>
              <a:rPr lang="en-CA" dirty="0" err="1" smtClean="0"/>
              <a:t>réexpérrience</a:t>
            </a:r>
            <a:r>
              <a:rPr lang="en-CA" dirty="0" smtClean="0"/>
              <a:t> de </a:t>
            </a:r>
            <a:r>
              <a:rPr lang="en-CA" dirty="0" err="1" smtClean="0"/>
              <a:t>l’événement</a:t>
            </a:r>
            <a:r>
              <a:rPr lang="en-CA" dirty="0" smtClean="0"/>
              <a:t> </a:t>
            </a:r>
            <a:r>
              <a:rPr lang="en-CA" dirty="0" err="1" smtClean="0"/>
              <a:t>traumatique</a:t>
            </a:r>
            <a:r>
              <a:rPr lang="en-CA" dirty="0" smtClean="0"/>
              <a:t> </a:t>
            </a:r>
          </a:p>
          <a:p>
            <a:r>
              <a:rPr lang="en-CA" dirty="0" err="1" smtClean="0"/>
              <a:t>C’est</a:t>
            </a:r>
            <a:r>
              <a:rPr lang="en-CA" dirty="0" smtClean="0"/>
              <a:t> un </a:t>
            </a:r>
            <a:r>
              <a:rPr lang="en-CA" dirty="0" err="1" smtClean="0"/>
              <a:t>raccourci</a:t>
            </a:r>
            <a:r>
              <a:rPr lang="en-CA" dirty="0" smtClean="0"/>
              <a:t> pour transformer la structure </a:t>
            </a:r>
            <a:endParaRPr lang="fr-FR" dirty="0" smtClean="0"/>
          </a:p>
          <a:p>
            <a:r>
              <a:rPr lang="en-CA" dirty="0" err="1" smtClean="0"/>
              <a:t>Ce</a:t>
            </a:r>
            <a:r>
              <a:rPr lang="en-CA" dirty="0" smtClean="0"/>
              <a:t> </a:t>
            </a:r>
            <a:r>
              <a:rPr lang="en-CA" dirty="0" err="1" smtClean="0"/>
              <a:t>qu’on</a:t>
            </a:r>
            <a:r>
              <a:rPr lang="en-CA" dirty="0" smtClean="0"/>
              <a:t> ne </a:t>
            </a:r>
            <a:r>
              <a:rPr lang="en-CA" dirty="0" err="1" smtClean="0"/>
              <a:t>peut</a:t>
            </a:r>
            <a:r>
              <a:rPr lang="en-CA" dirty="0" smtClean="0"/>
              <a:t> pas faire avec les Troubles Per.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CA" dirty="0" smtClean="0"/>
              <a:t>Comment faire </a:t>
            </a:r>
            <a:r>
              <a:rPr lang="en-CA" dirty="0" err="1" smtClean="0"/>
              <a:t>l’intégration</a:t>
            </a:r>
            <a:r>
              <a:rPr lang="en-CA" dirty="0" smtClean="0"/>
              <a:t>?</a:t>
            </a:r>
            <a:endParaRPr lang="fr-FR" dirty="0"/>
          </a:p>
        </p:txBody>
      </p:sp>
      <p:sp>
        <p:nvSpPr>
          <p:cNvPr id="3" name="Espace réservé du contenu 2"/>
          <p:cNvSpPr>
            <a:spLocks noGrp="1"/>
          </p:cNvSpPr>
          <p:nvPr>
            <p:ph idx="1"/>
            <p:custDataLst>
              <p:tags r:id="rId2"/>
            </p:custDataLst>
          </p:nvPr>
        </p:nvSpPr>
        <p:spPr/>
        <p:txBody>
          <a:bodyPr>
            <a:normAutofit/>
          </a:bodyPr>
          <a:lstStyle/>
          <a:p>
            <a:r>
              <a:rPr lang="en-CA" dirty="0" smtClean="0"/>
              <a:t>Assimilation </a:t>
            </a:r>
            <a:r>
              <a:rPr lang="fr-FR" dirty="0" smtClean="0"/>
              <a:t>(</a:t>
            </a:r>
            <a:r>
              <a:rPr lang="en-CA" dirty="0" smtClean="0"/>
              <a:t>Piaget)</a:t>
            </a:r>
          </a:p>
          <a:p>
            <a:pPr lvl="1"/>
            <a:r>
              <a:rPr lang="en-CA" dirty="0" smtClean="0"/>
              <a:t>Se fait </a:t>
            </a:r>
            <a:r>
              <a:rPr lang="en-CA" dirty="0" err="1" smtClean="0"/>
              <a:t>quand</a:t>
            </a:r>
            <a:r>
              <a:rPr lang="en-CA" dirty="0" smtClean="0"/>
              <a:t> je </a:t>
            </a:r>
            <a:r>
              <a:rPr lang="en-CA" dirty="0" err="1" smtClean="0"/>
              <a:t>reconnais</a:t>
            </a:r>
            <a:r>
              <a:rPr lang="en-CA" dirty="0" smtClean="0"/>
              <a:t> </a:t>
            </a:r>
            <a:r>
              <a:rPr lang="en-CA" dirty="0" err="1" smtClean="0"/>
              <a:t>ce</a:t>
            </a:r>
            <a:r>
              <a:rPr lang="en-CA" dirty="0" smtClean="0"/>
              <a:t> qui </a:t>
            </a:r>
            <a:r>
              <a:rPr lang="en-CA" dirty="0" err="1" smtClean="0"/>
              <a:t>s’est</a:t>
            </a:r>
            <a:r>
              <a:rPr lang="en-CA" dirty="0" smtClean="0"/>
              <a:t> passé </a:t>
            </a:r>
          </a:p>
          <a:p>
            <a:r>
              <a:rPr lang="en-CA" dirty="0" smtClean="0"/>
              <a:t>Accommodation </a:t>
            </a:r>
          </a:p>
          <a:p>
            <a:pPr lvl="1"/>
            <a:r>
              <a:rPr lang="en-CA" dirty="0" smtClean="0"/>
              <a:t>Je ne </a:t>
            </a:r>
            <a:r>
              <a:rPr lang="en-CA" dirty="0" err="1" smtClean="0"/>
              <a:t>reconnais</a:t>
            </a:r>
            <a:r>
              <a:rPr lang="en-CA" dirty="0" smtClean="0"/>
              <a:t> pas </a:t>
            </a:r>
            <a:r>
              <a:rPr lang="en-CA" dirty="0" err="1" smtClean="0"/>
              <a:t>ce</a:t>
            </a:r>
            <a:r>
              <a:rPr lang="en-CA" dirty="0" smtClean="0"/>
              <a:t> qui se </a:t>
            </a:r>
            <a:r>
              <a:rPr lang="en-CA" dirty="0" err="1" smtClean="0"/>
              <a:t>passe</a:t>
            </a:r>
            <a:r>
              <a:rPr lang="en-CA" dirty="0" smtClean="0"/>
              <a:t>, car le </a:t>
            </a:r>
            <a:r>
              <a:rPr lang="en-CA" dirty="0" err="1" smtClean="0"/>
              <a:t>système</a:t>
            </a:r>
            <a:r>
              <a:rPr lang="en-CA" dirty="0" smtClean="0"/>
              <a:t> a </a:t>
            </a:r>
            <a:r>
              <a:rPr lang="en-CA" dirty="0" err="1" smtClean="0"/>
              <a:t>changé</a:t>
            </a:r>
            <a:endParaRPr lang="en-CA" dirty="0" smtClean="0"/>
          </a:p>
          <a:p>
            <a:pPr lvl="1"/>
            <a:r>
              <a:rPr lang="en-CA" dirty="0" err="1" smtClean="0"/>
              <a:t>L’écart</a:t>
            </a:r>
            <a:r>
              <a:rPr lang="en-CA" dirty="0" smtClean="0"/>
              <a:t> </a:t>
            </a:r>
            <a:r>
              <a:rPr lang="en-CA" dirty="0" err="1" smtClean="0"/>
              <a:t>est</a:t>
            </a:r>
            <a:r>
              <a:rPr lang="en-CA" dirty="0" smtClean="0"/>
              <a:t> </a:t>
            </a:r>
            <a:r>
              <a:rPr lang="en-CA" dirty="0" err="1" smtClean="0"/>
              <a:t>trop</a:t>
            </a:r>
            <a:r>
              <a:rPr lang="en-CA" dirty="0" smtClean="0"/>
              <a:t> grand</a:t>
            </a:r>
          </a:p>
          <a:p>
            <a:pPr lvl="1"/>
            <a:r>
              <a:rPr lang="en-CA" dirty="0" smtClean="0"/>
              <a:t>ex. Au </a:t>
            </a:r>
            <a:r>
              <a:rPr lang="en-CA" dirty="0" err="1" smtClean="0"/>
              <a:t>cours</a:t>
            </a:r>
            <a:r>
              <a:rPr lang="en-CA" dirty="0" smtClean="0"/>
              <a:t> de </a:t>
            </a:r>
            <a:r>
              <a:rPr lang="en-CA" dirty="0" err="1" smtClean="0"/>
              <a:t>mon</a:t>
            </a:r>
            <a:r>
              <a:rPr lang="en-CA" dirty="0" smtClean="0"/>
              <a:t> </a:t>
            </a:r>
            <a:r>
              <a:rPr lang="en-CA" dirty="0" err="1" smtClean="0"/>
              <a:t>enfance</a:t>
            </a:r>
            <a:r>
              <a:rPr lang="en-CA" dirty="0" smtClean="0"/>
              <a:t>, tout </a:t>
            </a:r>
            <a:r>
              <a:rPr lang="en-CA" dirty="0" err="1" smtClean="0"/>
              <a:t>est</a:t>
            </a:r>
            <a:r>
              <a:rPr lang="en-CA" dirty="0" smtClean="0"/>
              <a:t> beau </a:t>
            </a:r>
          </a:p>
          <a:p>
            <a:pPr lvl="1"/>
            <a:r>
              <a:rPr lang="en-CA" dirty="0" smtClean="0"/>
              <a:t>Me fait </a:t>
            </a:r>
            <a:r>
              <a:rPr lang="en-CA" dirty="0" err="1" smtClean="0"/>
              <a:t>tabasser</a:t>
            </a:r>
            <a:r>
              <a:rPr lang="en-CA" dirty="0"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CA" dirty="0" smtClean="0"/>
              <a:t>Comment faire </a:t>
            </a:r>
            <a:r>
              <a:rPr lang="en-CA" dirty="0" err="1" smtClean="0"/>
              <a:t>l’intégration</a:t>
            </a:r>
            <a:r>
              <a:rPr lang="en-CA" dirty="0" smtClean="0"/>
              <a:t>?</a:t>
            </a:r>
            <a:endParaRPr lang="fr-FR" dirty="0"/>
          </a:p>
        </p:txBody>
      </p:sp>
      <p:sp>
        <p:nvSpPr>
          <p:cNvPr id="3" name="Espace réservé du contenu 2"/>
          <p:cNvSpPr>
            <a:spLocks noGrp="1"/>
          </p:cNvSpPr>
          <p:nvPr>
            <p:ph idx="1"/>
            <p:custDataLst>
              <p:tags r:id="rId2"/>
            </p:custDataLst>
          </p:nvPr>
        </p:nvSpPr>
        <p:spPr/>
        <p:txBody>
          <a:bodyPr>
            <a:normAutofit/>
          </a:bodyPr>
          <a:lstStyle/>
          <a:p>
            <a:pPr marL="342900" lvl="1" indent="-342900">
              <a:buFont typeface="Arial" pitchFamily="34" charset="0"/>
              <a:buChar char="•"/>
            </a:pPr>
            <a:r>
              <a:rPr lang="en-CA" dirty="0" smtClean="0"/>
              <a:t>Ne corresponds plus avec </a:t>
            </a:r>
            <a:r>
              <a:rPr lang="en-CA" dirty="0" err="1" smtClean="0"/>
              <a:t>mes</a:t>
            </a:r>
            <a:r>
              <a:rPr lang="en-CA" dirty="0" smtClean="0"/>
              <a:t> </a:t>
            </a:r>
            <a:r>
              <a:rPr lang="en-CA" dirty="0" err="1" smtClean="0"/>
              <a:t>représentations</a:t>
            </a:r>
            <a:r>
              <a:rPr lang="en-CA" dirty="0" smtClean="0"/>
              <a:t> </a:t>
            </a:r>
            <a:r>
              <a:rPr lang="en-CA" dirty="0" err="1" smtClean="0"/>
              <a:t>internes</a:t>
            </a:r>
            <a:r>
              <a:rPr lang="en-CA" dirty="0" smtClean="0"/>
              <a:t> de </a:t>
            </a:r>
            <a:r>
              <a:rPr lang="en-CA" dirty="0" err="1" smtClean="0"/>
              <a:t>Soi</a:t>
            </a:r>
            <a:r>
              <a:rPr lang="en-CA" dirty="0" smtClean="0"/>
              <a:t> </a:t>
            </a:r>
            <a:r>
              <a:rPr lang="en-CA" dirty="0" err="1" smtClean="0"/>
              <a:t>comme</a:t>
            </a:r>
            <a:r>
              <a:rPr lang="en-CA" dirty="0" smtClean="0"/>
              <a:t> </a:t>
            </a:r>
            <a:r>
              <a:rPr lang="en-CA" dirty="0" err="1" smtClean="0"/>
              <a:t>étant</a:t>
            </a:r>
            <a:r>
              <a:rPr lang="en-CA" dirty="0" smtClean="0"/>
              <a:t> </a:t>
            </a:r>
          </a:p>
          <a:p>
            <a:pPr marL="342900" lvl="1" indent="-342900">
              <a:buFont typeface="Arial" pitchFamily="34" charset="0"/>
              <a:buChar char="•"/>
            </a:pPr>
            <a:r>
              <a:rPr lang="en-CA" dirty="0" smtClean="0"/>
              <a:t> </a:t>
            </a:r>
            <a:r>
              <a:rPr lang="en-CA" dirty="0" err="1" smtClean="0"/>
              <a:t>Vulnérable</a:t>
            </a:r>
            <a:r>
              <a:rPr lang="en-CA" dirty="0" smtClean="0"/>
              <a:t> </a:t>
            </a:r>
          </a:p>
          <a:p>
            <a:pPr marL="342900" lvl="1" indent="-342900">
              <a:buFont typeface="Arial" pitchFamily="34" charset="0"/>
              <a:buChar char="•"/>
            </a:pPr>
            <a:r>
              <a:rPr lang="en-CA" dirty="0" err="1" smtClean="0"/>
              <a:t>Que</a:t>
            </a:r>
            <a:r>
              <a:rPr lang="en-CA" dirty="0" smtClean="0"/>
              <a:t> les gens </a:t>
            </a:r>
            <a:r>
              <a:rPr lang="en-CA" dirty="0" err="1" smtClean="0"/>
              <a:t>sont</a:t>
            </a:r>
            <a:r>
              <a:rPr lang="en-CA" dirty="0" smtClean="0"/>
              <a:t> </a:t>
            </a:r>
            <a:r>
              <a:rPr lang="en-CA" dirty="0" err="1" smtClean="0"/>
              <a:t>méchants</a:t>
            </a:r>
            <a:r>
              <a:rPr lang="en-CA" dirty="0" smtClean="0"/>
              <a:t> </a:t>
            </a:r>
          </a:p>
          <a:p>
            <a:pPr marL="342900" lvl="1" indent="-342900">
              <a:buFont typeface="Arial" pitchFamily="34" charset="0"/>
              <a:buChar char="•"/>
            </a:pPr>
            <a:r>
              <a:rPr lang="en-CA" dirty="0" err="1" smtClean="0"/>
              <a:t>Selon</a:t>
            </a:r>
            <a:r>
              <a:rPr lang="en-CA" dirty="0" smtClean="0"/>
              <a:t> Horowitz </a:t>
            </a:r>
            <a:r>
              <a:rPr lang="en-CA" dirty="0" err="1" smtClean="0"/>
              <a:t>l’écart</a:t>
            </a:r>
            <a:r>
              <a:rPr lang="en-CA" dirty="0" smtClean="0"/>
              <a:t> </a:t>
            </a:r>
            <a:r>
              <a:rPr lang="en-CA" dirty="0" err="1" smtClean="0"/>
              <a:t>trop</a:t>
            </a:r>
            <a:r>
              <a:rPr lang="en-CA" dirty="0" smtClean="0"/>
              <a:t> grand</a:t>
            </a:r>
          </a:p>
          <a:p>
            <a:pPr marL="342900" lvl="1" indent="-342900">
              <a:buFont typeface="Arial" pitchFamily="34" charset="0"/>
              <a:buChar char="•"/>
            </a:pPr>
            <a:r>
              <a:rPr lang="en-CA" dirty="0" smtClean="0"/>
              <a:t>Pas </a:t>
            </a:r>
            <a:r>
              <a:rPr lang="en-CA" dirty="0" err="1" smtClean="0"/>
              <a:t>d’assimilation</a:t>
            </a:r>
            <a:r>
              <a:rPr lang="en-CA" dirty="0" smtClean="0"/>
              <a:t> = ÉSPT</a:t>
            </a:r>
          </a:p>
          <a:p>
            <a:pPr marL="342900" lvl="1" indent="-342900">
              <a:buFont typeface="Arial" pitchFamily="34" charset="0"/>
              <a:buChar char="•"/>
            </a:pPr>
            <a:r>
              <a:rPr lang="en-CA" dirty="0" smtClean="0"/>
              <a:t>Il </a:t>
            </a:r>
            <a:r>
              <a:rPr lang="en-CA" dirty="0" err="1" smtClean="0"/>
              <a:t>faut</a:t>
            </a:r>
            <a:r>
              <a:rPr lang="en-CA" dirty="0" smtClean="0"/>
              <a:t> </a:t>
            </a:r>
            <a:r>
              <a:rPr lang="en-CA" dirty="0" err="1" smtClean="0"/>
              <a:t>accommoder</a:t>
            </a:r>
            <a:r>
              <a:rPr lang="en-CA" dirty="0" smtClean="0"/>
              <a:t> le </a:t>
            </a:r>
            <a:r>
              <a:rPr lang="en-CA" dirty="0" err="1" smtClean="0"/>
              <a:t>système</a:t>
            </a:r>
            <a:r>
              <a:rPr lang="en-CA" dirty="0" smtClean="0"/>
              <a:t> </a:t>
            </a:r>
            <a:r>
              <a:rPr lang="en-CA" dirty="0" err="1" smtClean="0"/>
              <a:t>préexistant</a:t>
            </a:r>
            <a:r>
              <a:rPr lang="en-CA" dirty="0" smtClean="0"/>
              <a:t> pour </a:t>
            </a:r>
            <a:r>
              <a:rPr lang="en-CA" dirty="0" err="1" smtClean="0"/>
              <a:t>que</a:t>
            </a:r>
            <a:r>
              <a:rPr lang="en-CA" dirty="0" smtClean="0"/>
              <a:t> le </a:t>
            </a:r>
            <a:r>
              <a:rPr lang="en-CA" dirty="0" err="1" smtClean="0"/>
              <a:t>traumatisme</a:t>
            </a:r>
            <a:r>
              <a:rPr lang="en-CA" dirty="0" smtClean="0"/>
              <a:t> </a:t>
            </a:r>
            <a:r>
              <a:rPr lang="en-CA" dirty="0" err="1" smtClean="0"/>
              <a:t>soit</a:t>
            </a:r>
            <a:r>
              <a:rPr lang="en-CA" dirty="0" smtClean="0"/>
              <a:t> </a:t>
            </a:r>
            <a:r>
              <a:rPr lang="en-CA" dirty="0" err="1" smtClean="0"/>
              <a:t>intégré</a:t>
            </a:r>
            <a:endParaRPr lang="en-CA" dirty="0" smtClean="0"/>
          </a:p>
          <a:p>
            <a:pPr marL="342900" lvl="1" indent="-342900">
              <a:buFont typeface="Arial" pitchFamily="34" charset="0"/>
              <a:buChar char="•"/>
            </a:pPr>
            <a:r>
              <a:rPr lang="en-CA" dirty="0" smtClean="0"/>
              <a:t>Ce </a:t>
            </a:r>
            <a:r>
              <a:rPr lang="en-CA" dirty="0" err="1" smtClean="0"/>
              <a:t>sont</a:t>
            </a:r>
            <a:r>
              <a:rPr lang="en-CA" dirty="0" smtClean="0"/>
              <a:t> les gens qui </a:t>
            </a:r>
            <a:r>
              <a:rPr lang="en-CA" dirty="0" err="1" smtClean="0"/>
              <a:t>n’ont</a:t>
            </a:r>
            <a:r>
              <a:rPr lang="en-CA" dirty="0" smtClean="0"/>
              <a:t> pas de trouble de </a:t>
            </a:r>
            <a:r>
              <a:rPr lang="en-CA" dirty="0" err="1" smtClean="0"/>
              <a:t>personnalité</a:t>
            </a:r>
            <a:r>
              <a:rPr lang="en-CA" dirty="0" smtClean="0"/>
              <a:t> </a:t>
            </a:r>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CA" dirty="0" smtClean="0"/>
              <a:t>En </a:t>
            </a:r>
            <a:r>
              <a:rPr lang="en-CA" dirty="0" err="1" smtClean="0"/>
              <a:t>thérapie</a:t>
            </a:r>
            <a:endParaRPr lang="fr-FR" dirty="0"/>
          </a:p>
        </p:txBody>
      </p:sp>
      <p:sp>
        <p:nvSpPr>
          <p:cNvPr id="3" name="Espace réservé du contenu 2"/>
          <p:cNvSpPr>
            <a:spLocks noGrp="1"/>
          </p:cNvSpPr>
          <p:nvPr>
            <p:ph idx="1"/>
            <p:custDataLst>
              <p:tags r:id="rId2"/>
            </p:custDataLst>
          </p:nvPr>
        </p:nvSpPr>
        <p:spPr/>
        <p:txBody>
          <a:bodyPr/>
          <a:lstStyle/>
          <a:p>
            <a:r>
              <a:rPr lang="en-CA" dirty="0" err="1" smtClean="0"/>
              <a:t>Dans</a:t>
            </a:r>
            <a:r>
              <a:rPr lang="en-CA" dirty="0" smtClean="0"/>
              <a:t> un premier temps,</a:t>
            </a:r>
          </a:p>
          <a:p>
            <a:r>
              <a:rPr lang="en-CA" dirty="0" err="1" smtClean="0"/>
              <a:t>Mettre</a:t>
            </a:r>
            <a:r>
              <a:rPr lang="en-CA" dirty="0" smtClean="0"/>
              <a:t> en place les oscillations </a:t>
            </a:r>
            <a:r>
              <a:rPr lang="en-CA" dirty="0" err="1" smtClean="0"/>
              <a:t>volontaires</a:t>
            </a:r>
            <a:endParaRPr lang="en-CA" dirty="0" smtClean="0"/>
          </a:p>
          <a:p>
            <a:pPr lvl="1"/>
            <a:r>
              <a:rPr lang="en-CA" dirty="0" smtClean="0"/>
              <a:t>En </a:t>
            </a:r>
            <a:r>
              <a:rPr lang="en-CA" dirty="0" err="1" smtClean="0"/>
              <a:t>parler</a:t>
            </a:r>
            <a:r>
              <a:rPr lang="en-CA" dirty="0" smtClean="0"/>
              <a:t> </a:t>
            </a:r>
            <a:r>
              <a:rPr lang="en-CA" dirty="0" err="1" smtClean="0"/>
              <a:t>graduellement</a:t>
            </a:r>
            <a:endParaRPr lang="en-CA" dirty="0" smtClean="0"/>
          </a:p>
          <a:p>
            <a:pPr lvl="1"/>
            <a:r>
              <a:rPr lang="en-CA" dirty="0" smtClean="0"/>
              <a:t>Faire de </a:t>
            </a:r>
            <a:r>
              <a:rPr lang="en-CA" dirty="0" err="1" smtClean="0"/>
              <a:t>l’évitement</a:t>
            </a:r>
            <a:r>
              <a:rPr lang="en-CA" dirty="0" smtClean="0"/>
              <a:t> </a:t>
            </a:r>
            <a:r>
              <a:rPr lang="en-CA" dirty="0" err="1" smtClean="0"/>
              <a:t>volontaire</a:t>
            </a:r>
            <a:endParaRPr lang="en-CA" dirty="0" smtClean="0"/>
          </a:p>
          <a:p>
            <a:pPr lvl="1"/>
            <a:r>
              <a:rPr lang="en-CA" dirty="0" smtClean="0"/>
              <a:t>Faire en </a:t>
            </a:r>
            <a:r>
              <a:rPr lang="en-CA" dirty="0" err="1" smtClean="0"/>
              <a:t>sorte</a:t>
            </a:r>
            <a:r>
              <a:rPr lang="en-CA" dirty="0" smtClean="0"/>
              <a:t> </a:t>
            </a:r>
            <a:r>
              <a:rPr lang="en-CA" dirty="0" err="1" smtClean="0"/>
              <a:t>que</a:t>
            </a:r>
            <a:r>
              <a:rPr lang="en-CA" dirty="0" smtClean="0"/>
              <a:t> </a:t>
            </a:r>
            <a:r>
              <a:rPr lang="en-CA" dirty="0" err="1" smtClean="0"/>
              <a:t>l’oscillation</a:t>
            </a:r>
            <a:r>
              <a:rPr lang="en-CA" dirty="0" smtClean="0"/>
              <a:t> </a:t>
            </a:r>
            <a:r>
              <a:rPr lang="en-CA" dirty="0" err="1" smtClean="0"/>
              <a:t>passe</a:t>
            </a:r>
            <a:r>
              <a:rPr lang="en-CA" dirty="0" smtClean="0"/>
              <a:t> par </a:t>
            </a:r>
            <a:r>
              <a:rPr lang="en-CA" dirty="0" err="1" smtClean="0"/>
              <a:t>leur</a:t>
            </a:r>
            <a:r>
              <a:rPr lang="en-CA" dirty="0" smtClean="0"/>
              <a:t> </a:t>
            </a:r>
            <a:r>
              <a:rPr lang="en-CA" dirty="0" err="1" smtClean="0"/>
              <a:t>contrôle</a:t>
            </a:r>
            <a:r>
              <a:rPr lang="en-CA" dirty="0" smtClean="0"/>
              <a:t> </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en-CA" dirty="0" err="1" smtClean="0"/>
              <a:t>L’objectif</a:t>
            </a:r>
            <a:endParaRPr lang="fr-FR" dirty="0"/>
          </a:p>
        </p:txBody>
      </p:sp>
      <p:sp>
        <p:nvSpPr>
          <p:cNvPr id="3" name="Espace réservé du contenu 2"/>
          <p:cNvSpPr>
            <a:spLocks noGrp="1"/>
          </p:cNvSpPr>
          <p:nvPr>
            <p:ph idx="1"/>
            <p:custDataLst>
              <p:tags r:id="rId2"/>
            </p:custDataLst>
          </p:nvPr>
        </p:nvSpPr>
        <p:spPr/>
        <p:txBody>
          <a:bodyPr/>
          <a:lstStyle/>
          <a:p>
            <a:r>
              <a:rPr lang="en-CA" dirty="0" smtClean="0"/>
              <a:t>Au début, les gens </a:t>
            </a:r>
            <a:r>
              <a:rPr lang="en-CA" dirty="0" err="1" smtClean="0"/>
              <a:t>peuvent</a:t>
            </a:r>
            <a:r>
              <a:rPr lang="en-CA" dirty="0" smtClean="0"/>
              <a:t> </a:t>
            </a:r>
            <a:r>
              <a:rPr lang="en-CA" dirty="0" err="1" smtClean="0"/>
              <a:t>être</a:t>
            </a:r>
            <a:r>
              <a:rPr lang="en-CA" dirty="0" smtClean="0"/>
              <a:t> </a:t>
            </a:r>
            <a:r>
              <a:rPr lang="en-CA" dirty="0" err="1" smtClean="0"/>
              <a:t>déstabilisés</a:t>
            </a:r>
            <a:r>
              <a:rPr lang="en-CA" dirty="0" smtClean="0"/>
              <a:t> pour </a:t>
            </a:r>
            <a:r>
              <a:rPr lang="en-CA" dirty="0" err="1" smtClean="0"/>
              <a:t>quelques</a:t>
            </a:r>
            <a:r>
              <a:rPr lang="en-CA" dirty="0" smtClean="0"/>
              <a:t> </a:t>
            </a:r>
            <a:r>
              <a:rPr lang="en-CA" dirty="0" err="1" smtClean="0"/>
              <a:t>jours</a:t>
            </a:r>
            <a:r>
              <a:rPr lang="en-CA" dirty="0" smtClean="0"/>
              <a:t>, </a:t>
            </a:r>
            <a:r>
              <a:rPr lang="en-CA" dirty="0" err="1" smtClean="0"/>
              <a:t>puis</a:t>
            </a:r>
            <a:r>
              <a:rPr lang="en-CA" dirty="0" smtClean="0"/>
              <a:t> </a:t>
            </a:r>
            <a:r>
              <a:rPr lang="en-CA" dirty="0" err="1" smtClean="0"/>
              <a:t>ils</a:t>
            </a:r>
            <a:r>
              <a:rPr lang="en-CA" dirty="0" smtClean="0"/>
              <a:t> </a:t>
            </a:r>
            <a:r>
              <a:rPr lang="en-CA" dirty="0" err="1" smtClean="0"/>
              <a:t>vont</a:t>
            </a:r>
            <a:r>
              <a:rPr lang="en-CA" dirty="0" smtClean="0"/>
              <a:t> </a:t>
            </a:r>
            <a:r>
              <a:rPr lang="en-CA" dirty="0" err="1" smtClean="0"/>
              <a:t>toujours</a:t>
            </a:r>
            <a:r>
              <a:rPr lang="en-CA" dirty="0" smtClean="0"/>
              <a:t> </a:t>
            </a:r>
            <a:r>
              <a:rPr lang="en-CA" dirty="0" err="1" smtClean="0"/>
              <a:t>penser</a:t>
            </a:r>
            <a:r>
              <a:rPr lang="en-CA" dirty="0" smtClean="0"/>
              <a:t> par </a:t>
            </a:r>
            <a:r>
              <a:rPr lang="en-CA" dirty="0" err="1" smtClean="0"/>
              <a:t>eux-mêmes</a:t>
            </a:r>
            <a:r>
              <a:rPr lang="en-CA" dirty="0"/>
              <a:t> </a:t>
            </a:r>
            <a:r>
              <a:rPr lang="en-CA" dirty="0" smtClean="0"/>
              <a:t>tout en </a:t>
            </a:r>
            <a:r>
              <a:rPr lang="en-CA" dirty="0" err="1" smtClean="0"/>
              <a:t>étant</a:t>
            </a:r>
            <a:r>
              <a:rPr lang="en-CA" dirty="0" smtClean="0"/>
              <a:t> </a:t>
            </a:r>
            <a:r>
              <a:rPr lang="en-CA" dirty="0" err="1" smtClean="0"/>
              <a:t>capables</a:t>
            </a:r>
            <a:r>
              <a:rPr lang="en-CA" dirty="0" smtClean="0"/>
              <a:t> de </a:t>
            </a:r>
            <a:r>
              <a:rPr lang="en-CA" dirty="0" err="1" smtClean="0"/>
              <a:t>tolérer</a:t>
            </a:r>
            <a:r>
              <a:rPr lang="en-CA" dirty="0" smtClean="0"/>
              <a:t>, </a:t>
            </a:r>
            <a:r>
              <a:rPr lang="en-CA" dirty="0" err="1" smtClean="0"/>
              <a:t>donc</a:t>
            </a:r>
            <a:r>
              <a:rPr lang="en-CA" dirty="0" smtClean="0"/>
              <a:t> </a:t>
            </a:r>
          </a:p>
          <a:p>
            <a:r>
              <a:rPr lang="en-CA" dirty="0" smtClean="0"/>
              <a:t>Oscillation </a:t>
            </a:r>
            <a:r>
              <a:rPr lang="en-CA" dirty="0" err="1" smtClean="0"/>
              <a:t>volontaire</a:t>
            </a:r>
            <a:endParaRPr lang="en-CA" dirty="0" smtClean="0"/>
          </a:p>
          <a:p>
            <a:r>
              <a:rPr lang="en-CA" dirty="0" smtClean="0"/>
              <a:t>But </a:t>
            </a:r>
          </a:p>
          <a:p>
            <a:pPr lvl="1"/>
            <a:r>
              <a:rPr lang="en-CA" dirty="0"/>
              <a:t>Capable de </a:t>
            </a:r>
            <a:r>
              <a:rPr lang="en-CA" dirty="0" err="1"/>
              <a:t>tolérer</a:t>
            </a:r>
            <a:r>
              <a:rPr lang="en-CA" dirty="0"/>
              <a:t> en se </a:t>
            </a:r>
            <a:r>
              <a:rPr lang="en-CA" dirty="0" err="1"/>
              <a:t>développant</a:t>
            </a:r>
            <a:r>
              <a:rPr lang="en-CA" dirty="0"/>
              <a:t> de </a:t>
            </a:r>
            <a:r>
              <a:rPr lang="en-CA" dirty="0" err="1"/>
              <a:t>nouvelles</a:t>
            </a:r>
            <a:r>
              <a:rPr lang="en-CA" dirty="0"/>
              <a:t> structures </a:t>
            </a:r>
            <a:endParaRPr lang="fr-FR" dirty="0"/>
          </a:p>
          <a:p>
            <a:pPr marL="393192" lvl="1" indent="0">
              <a:buNone/>
            </a:pPr>
            <a:endParaRPr lang="en-CA"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a:t>Modèles dynamiques d’</a:t>
            </a:r>
            <a:r>
              <a:rPr lang="fr-CA" b="1" dirty="0"/>
              <a:t>Horowitz</a:t>
            </a:r>
            <a:r>
              <a:rPr lang="fr-CA" b="1" u="sng" dirty="0"/>
              <a:t> </a:t>
            </a:r>
            <a:r>
              <a:rPr lang="fr-CA" sz="3600" b="1" dirty="0"/>
              <a:t>p.30</a:t>
            </a:r>
            <a:endParaRPr lang="fr-CA" dirty="0"/>
          </a:p>
        </p:txBody>
      </p:sp>
      <p:sp>
        <p:nvSpPr>
          <p:cNvPr id="3" name="Espace réservé du contenu 2"/>
          <p:cNvSpPr>
            <a:spLocks noGrp="1"/>
          </p:cNvSpPr>
          <p:nvPr>
            <p:ph idx="1"/>
            <p:custDataLst>
              <p:tags r:id="rId2"/>
            </p:custDataLst>
          </p:nvPr>
        </p:nvSpPr>
        <p:spPr/>
        <p:txBody>
          <a:bodyPr>
            <a:normAutofit fontScale="85000" lnSpcReduction="20000"/>
          </a:bodyPr>
          <a:lstStyle/>
          <a:p>
            <a:pPr lvl="0"/>
            <a:r>
              <a:rPr lang="fr-CA" dirty="0" smtClean="0"/>
              <a:t>Le </a:t>
            </a:r>
            <a:r>
              <a:rPr lang="fr-CA" dirty="0"/>
              <a:t>soi doit donc accommoder sa structure, en altérant les représentations préexistantes ou en adoptant de nouvelles représentations de soi et d’autrui, afin que l’information traumatique puisse ensuite être assimilée à la structure </a:t>
            </a:r>
            <a:r>
              <a:rPr lang="fr-CA" dirty="0" smtClean="0"/>
              <a:t>psychologique</a:t>
            </a:r>
            <a:endParaRPr lang="fr-CA" dirty="0"/>
          </a:p>
          <a:p>
            <a:pPr marL="0" indent="0">
              <a:buNone/>
            </a:pPr>
            <a:endParaRPr lang="fr-CA" dirty="0"/>
          </a:p>
          <a:p>
            <a:pPr lvl="0"/>
            <a:r>
              <a:rPr lang="fr-CA" dirty="0"/>
              <a:t>Lors d’un ÉSPT, des mécanismes de défense sont mis en place, consciemment ou non, pour éviter la </a:t>
            </a:r>
            <a:r>
              <a:rPr lang="fr-CA" dirty="0" err="1"/>
              <a:t>réexpérience</a:t>
            </a:r>
            <a:r>
              <a:rPr lang="fr-CA" dirty="0"/>
              <a:t> </a:t>
            </a:r>
            <a:r>
              <a:rPr lang="fr-CA" dirty="0" smtClean="0"/>
              <a:t>post-traumatique</a:t>
            </a:r>
            <a:endParaRPr lang="fr-CA" dirty="0"/>
          </a:p>
          <a:p>
            <a:pPr marL="0" indent="0">
              <a:buNone/>
            </a:pPr>
            <a:endParaRPr lang="fr-CA" dirty="0"/>
          </a:p>
          <a:p>
            <a:pPr lvl="0"/>
            <a:r>
              <a:rPr lang="fr-CA" dirty="0"/>
              <a:t>Ces mécanismes de défense évitent aussi la reconnaissance des conflits non résolus qui furent réactivés par l’événement traumatique (même si la personne dit : ‘</a:t>
            </a:r>
            <a:r>
              <a:rPr lang="fr-CA" dirty="0" smtClean="0"/>
              <a:t>’je </a:t>
            </a:r>
            <a:r>
              <a:rPr lang="fr-CA" dirty="0"/>
              <a:t>pensais avoir résolu cela</a:t>
            </a:r>
            <a:r>
              <a:rPr lang="fr-CA" dirty="0" smtClean="0"/>
              <a:t>.’’)</a:t>
            </a:r>
            <a:endParaRPr lang="fr-CA" dirty="0"/>
          </a:p>
          <a:p>
            <a:endParaRPr lang="fr-CA" dirty="0"/>
          </a:p>
        </p:txBody>
      </p:sp>
    </p:spTree>
    <p:extLst>
      <p:ext uri="{BB962C8B-B14F-4D97-AF65-F5344CB8AC3E}">
        <p14:creationId xmlns:p14="http://schemas.microsoft.com/office/powerpoint/2010/main" val="6846782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b="1" u="sng" dirty="0"/>
              <a:t>Modèles dynamiques d’</a:t>
            </a:r>
            <a:r>
              <a:rPr lang="fr-CA" b="1" dirty="0"/>
              <a:t>Horowitz</a:t>
            </a:r>
            <a:r>
              <a:rPr lang="fr-CA" b="1" u="sng" dirty="0"/>
              <a:t> </a:t>
            </a:r>
            <a:r>
              <a:rPr lang="fr-CA" sz="3600" b="1" dirty="0"/>
              <a:t>p.30</a:t>
            </a:r>
            <a:endParaRPr lang="fr-CA" dirty="0"/>
          </a:p>
        </p:txBody>
      </p:sp>
      <p:sp>
        <p:nvSpPr>
          <p:cNvPr id="3" name="Espace réservé du contenu 2"/>
          <p:cNvSpPr>
            <a:spLocks noGrp="1"/>
          </p:cNvSpPr>
          <p:nvPr>
            <p:ph idx="1"/>
            <p:custDataLst>
              <p:tags r:id="rId2"/>
            </p:custDataLst>
          </p:nvPr>
        </p:nvSpPr>
        <p:spPr/>
        <p:txBody>
          <a:bodyPr>
            <a:normAutofit fontScale="70000" lnSpcReduction="20000"/>
          </a:bodyPr>
          <a:lstStyle/>
          <a:p>
            <a:pPr lvl="0"/>
            <a:r>
              <a:rPr lang="fr-CA" dirty="0"/>
              <a:t>Ces conflits non résolus empêchent l’intégration de l’information </a:t>
            </a:r>
            <a:r>
              <a:rPr lang="fr-CA" dirty="0" smtClean="0"/>
              <a:t>traumatique</a:t>
            </a:r>
            <a:endParaRPr lang="fr-CA" dirty="0"/>
          </a:p>
          <a:p>
            <a:pPr marL="0" indent="0">
              <a:buNone/>
            </a:pPr>
            <a:endParaRPr lang="fr-CA" dirty="0"/>
          </a:p>
          <a:p>
            <a:pPr lvl="0"/>
            <a:r>
              <a:rPr lang="fr-CA" dirty="0"/>
              <a:t>Les conflits impliquant les représentations internes perturbées par l’événement traumatique doivent donc être résolus pour que l’ÉSPT se résorbe </a:t>
            </a:r>
            <a:r>
              <a:rPr lang="fr-CA" dirty="0" smtClean="0"/>
              <a:t>complètement </a:t>
            </a:r>
            <a:endParaRPr lang="fr-CA" dirty="0"/>
          </a:p>
          <a:p>
            <a:pPr marL="0" indent="0">
              <a:buNone/>
            </a:pPr>
            <a:endParaRPr lang="fr-CA" dirty="0"/>
          </a:p>
          <a:p>
            <a:pPr lvl="0"/>
            <a:r>
              <a:rPr lang="fr-CA" dirty="0"/>
              <a:t>Pour ce faire, les mécanismes de défense, protégeant la conscience des représentations internes et des affects dysphoriques associés à ces conflits, doivent être interprétés par le psychothérapeute et délaissés par la </a:t>
            </a:r>
            <a:r>
              <a:rPr lang="fr-CA" dirty="0" smtClean="0"/>
              <a:t>personne</a:t>
            </a:r>
            <a:endParaRPr lang="fr-CA" dirty="0"/>
          </a:p>
          <a:p>
            <a:pPr marL="0" indent="0">
              <a:buNone/>
            </a:pPr>
            <a:endParaRPr lang="fr-CA" dirty="0"/>
          </a:p>
          <a:p>
            <a:pPr lvl="0"/>
            <a:r>
              <a:rPr lang="fr-CA" dirty="0"/>
              <a:t>Les parties rejetées de soi et d’autrui doivent être </a:t>
            </a:r>
            <a:r>
              <a:rPr lang="fr-CA" dirty="0" smtClean="0"/>
              <a:t>acceptées </a:t>
            </a:r>
            <a:endParaRPr lang="fr-CA" dirty="0"/>
          </a:p>
          <a:p>
            <a:pPr marL="0" indent="0">
              <a:buNone/>
            </a:pPr>
            <a:endParaRPr lang="fr-CA" dirty="0"/>
          </a:p>
          <a:p>
            <a:pPr lvl="0"/>
            <a:r>
              <a:rPr lang="fr-CA" dirty="0"/>
              <a:t>La "tendance à la </a:t>
            </a:r>
            <a:r>
              <a:rPr lang="fr-CA" dirty="0" smtClean="0"/>
              <a:t>complétion", </a:t>
            </a:r>
            <a:r>
              <a:rPr lang="fr-CA" dirty="0"/>
              <a:t>inhérente à tout être humain, impose à chacun la nécessité de considérer tout matériel </a:t>
            </a:r>
            <a:r>
              <a:rPr lang="fr-CA" dirty="0" smtClean="0"/>
              <a:t>traumatique</a:t>
            </a:r>
            <a:endParaRPr lang="fr-CA" dirty="0"/>
          </a:p>
        </p:txBody>
      </p:sp>
    </p:spTree>
    <p:extLst>
      <p:ext uri="{BB962C8B-B14F-4D97-AF65-F5344CB8AC3E}">
        <p14:creationId xmlns:p14="http://schemas.microsoft.com/office/powerpoint/2010/main" val="1358715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t>La thérapie brève d’Horowitz 3 phases </a:t>
            </a:r>
            <a:r>
              <a:rPr lang="fr-FR" sz="3600" dirty="0" smtClean="0"/>
              <a:t>(p.75)</a:t>
            </a:r>
            <a:endParaRPr lang="fr-CA" dirty="0"/>
          </a:p>
        </p:txBody>
      </p:sp>
      <p:sp>
        <p:nvSpPr>
          <p:cNvPr id="3" name="Espace réservé du contenu 2"/>
          <p:cNvSpPr>
            <a:spLocks noGrp="1"/>
          </p:cNvSpPr>
          <p:nvPr>
            <p:ph idx="1"/>
            <p:custDataLst>
              <p:tags r:id="rId2"/>
            </p:custDataLst>
          </p:nvPr>
        </p:nvSpPr>
        <p:spPr/>
        <p:txBody>
          <a:bodyPr>
            <a:normAutofit/>
          </a:bodyPr>
          <a:lstStyle/>
          <a:p>
            <a:pPr lvl="0"/>
            <a:r>
              <a:rPr lang="fr-CA" dirty="0" smtClean="0"/>
              <a:t>Phase </a:t>
            </a:r>
            <a:r>
              <a:rPr lang="fr-CA" dirty="0"/>
              <a:t>A. La mise à l’épreuve (‘</a:t>
            </a:r>
            <a:r>
              <a:rPr lang="fr-CA" dirty="0" err="1"/>
              <a:t>testing</a:t>
            </a:r>
            <a:r>
              <a:rPr lang="fr-CA" dirty="0"/>
              <a:t>’) </a:t>
            </a:r>
          </a:p>
          <a:p>
            <a:r>
              <a:rPr lang="fr-CA" dirty="0"/>
              <a:t> </a:t>
            </a:r>
          </a:p>
          <a:p>
            <a:pPr lvl="0"/>
            <a:r>
              <a:rPr lang="fr-CA" dirty="0"/>
              <a:t>Phase B. La perlaboration (‘</a:t>
            </a:r>
            <a:r>
              <a:rPr lang="fr-CA" dirty="0" err="1"/>
              <a:t>working-through</a:t>
            </a:r>
            <a:r>
              <a:rPr lang="fr-CA" b="1" i="1" dirty="0"/>
              <a:t>’)</a:t>
            </a:r>
            <a:r>
              <a:rPr lang="fr-CA" b="1" i="1" dirty="0">
                <a:solidFill>
                  <a:srgbClr val="FF0000"/>
                </a:solidFill>
              </a:rPr>
              <a:t> </a:t>
            </a:r>
            <a:endParaRPr lang="fr-CA" b="1" i="1" dirty="0" smtClean="0">
              <a:solidFill>
                <a:srgbClr val="FF0000"/>
              </a:solidFill>
            </a:endParaRPr>
          </a:p>
          <a:p>
            <a:pPr lvl="0"/>
            <a:r>
              <a:rPr lang="fr-CA" dirty="0" smtClean="0"/>
              <a:t>Phase </a:t>
            </a:r>
            <a:r>
              <a:rPr lang="fr-CA" dirty="0"/>
              <a:t>C. La clôture (‘</a:t>
            </a:r>
            <a:r>
              <a:rPr lang="fr-CA" dirty="0" err="1"/>
              <a:t>termination</a:t>
            </a:r>
            <a:r>
              <a:rPr lang="fr-CA" dirty="0"/>
              <a:t>’) </a:t>
            </a:r>
          </a:p>
          <a:p>
            <a:pPr lvl="0"/>
            <a:r>
              <a:rPr lang="fr-CA" dirty="0"/>
              <a:t> </a:t>
            </a:r>
            <a:r>
              <a:rPr lang="fr-CA" b="1" i="1" dirty="0">
                <a:solidFill>
                  <a:srgbClr val="FF0000"/>
                </a:solidFill>
              </a:rPr>
              <a:t>Travail d’intégration et les 3 sont aussi importantes l’une que l’autre</a:t>
            </a:r>
          </a:p>
          <a:p>
            <a:endParaRPr lang="fr-CA" dirty="0"/>
          </a:p>
          <a:p>
            <a:endParaRPr lang="fr-CA" dirty="0"/>
          </a:p>
        </p:txBody>
      </p:sp>
    </p:spTree>
    <p:extLst>
      <p:ext uri="{BB962C8B-B14F-4D97-AF65-F5344CB8AC3E}">
        <p14:creationId xmlns:p14="http://schemas.microsoft.com/office/powerpoint/2010/main" val="13148572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smtClean="0"/>
              <a:t/>
            </a:r>
            <a:br>
              <a:rPr lang="fr-CA" dirty="0" smtClean="0"/>
            </a:br>
            <a:r>
              <a:rPr lang="fr-CA" dirty="0" smtClean="0"/>
              <a:t>Phase A. </a:t>
            </a:r>
            <a:r>
              <a:rPr lang="fr-CA" dirty="0"/>
              <a:t>La mise à l’épreuve </a:t>
            </a:r>
            <a:r>
              <a:rPr lang="fr-CA" sz="3100" dirty="0"/>
              <a:t>(‘</a:t>
            </a:r>
            <a:r>
              <a:rPr lang="fr-CA" sz="3100" dirty="0" err="1"/>
              <a:t>testing</a:t>
            </a:r>
            <a:r>
              <a:rPr lang="fr-CA" sz="3100" dirty="0" smtClean="0"/>
              <a:t>’) </a:t>
            </a:r>
            <a:endParaRPr lang="fr-CA" dirty="0"/>
          </a:p>
        </p:txBody>
      </p:sp>
      <p:sp>
        <p:nvSpPr>
          <p:cNvPr id="3" name="Espace réservé du contenu 2"/>
          <p:cNvSpPr>
            <a:spLocks noGrp="1"/>
          </p:cNvSpPr>
          <p:nvPr>
            <p:ph idx="1"/>
            <p:custDataLst>
              <p:tags r:id="rId2"/>
            </p:custDataLst>
          </p:nvPr>
        </p:nvSpPr>
        <p:spPr/>
        <p:txBody>
          <a:bodyPr>
            <a:normAutofit fontScale="77500" lnSpcReduction="20000"/>
          </a:bodyPr>
          <a:lstStyle/>
          <a:p>
            <a:pPr lvl="0"/>
            <a:r>
              <a:rPr lang="fr-CA" dirty="0"/>
              <a:t>Obtenir de l’information précise sur la survenue de l’événement traumatique et les réactions de la personne à celui-ci </a:t>
            </a:r>
          </a:p>
          <a:p>
            <a:pPr marL="0" indent="0">
              <a:buNone/>
            </a:pPr>
            <a:endParaRPr lang="fr-CA" dirty="0"/>
          </a:p>
          <a:p>
            <a:pPr lvl="0"/>
            <a:r>
              <a:rPr lang="fr-CA" dirty="0"/>
              <a:t>Expliquer l’ÉSPT  (oscillation involontaire entre </a:t>
            </a:r>
            <a:r>
              <a:rPr lang="fr-CA" dirty="0" err="1"/>
              <a:t>réexpérience</a:t>
            </a:r>
            <a:r>
              <a:rPr lang="fr-CA" dirty="0"/>
              <a:t> et évitement, avec une altération des pensées et des émotions et  une activation surélevée)</a:t>
            </a:r>
          </a:p>
          <a:p>
            <a:pPr marL="0" indent="0">
              <a:buNone/>
            </a:pPr>
            <a:endParaRPr lang="fr-CA" dirty="0"/>
          </a:p>
          <a:p>
            <a:pPr lvl="0"/>
            <a:r>
              <a:rPr lang="fr-CA" dirty="0"/>
              <a:t>Obtenir l’histoire de la personne et la relier aux détails de l’événement traumatique (pour soi-même et possiblement pour la personne aussi)</a:t>
            </a:r>
          </a:p>
          <a:p>
            <a:pPr marL="0" indent="0">
              <a:buNone/>
            </a:pPr>
            <a:endParaRPr lang="fr-CA" dirty="0"/>
          </a:p>
          <a:p>
            <a:pPr lvl="0"/>
            <a:r>
              <a:rPr lang="fr-CA" dirty="0"/>
              <a:t>Obtenir de l’information précise sur la situation de vie actuelle de la personne  et la relier aux détails de l’événement traumatique (pour soi-même et possiblement pour la personne aussi)</a:t>
            </a:r>
          </a:p>
          <a:p>
            <a:endParaRPr lang="fr-CA" dirty="0"/>
          </a:p>
        </p:txBody>
      </p:sp>
    </p:spTree>
    <p:extLst>
      <p:ext uri="{BB962C8B-B14F-4D97-AF65-F5344CB8AC3E}">
        <p14:creationId xmlns:p14="http://schemas.microsoft.com/office/powerpoint/2010/main" val="3837947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Phase A. La mise à l’épreuve </a:t>
            </a:r>
            <a:r>
              <a:rPr lang="fr-CA" sz="3100" dirty="0"/>
              <a:t>(‘</a:t>
            </a:r>
            <a:r>
              <a:rPr lang="fr-CA" sz="3100" dirty="0" err="1"/>
              <a:t>testing</a:t>
            </a:r>
            <a:r>
              <a:rPr lang="fr-CA" sz="3100" dirty="0"/>
              <a:t>’) </a:t>
            </a:r>
            <a:endParaRPr lang="fr-CA" dirty="0"/>
          </a:p>
        </p:txBody>
      </p:sp>
      <p:sp>
        <p:nvSpPr>
          <p:cNvPr id="3" name="Espace réservé du contenu 2"/>
          <p:cNvSpPr>
            <a:spLocks noGrp="1"/>
          </p:cNvSpPr>
          <p:nvPr>
            <p:ph idx="1"/>
            <p:custDataLst>
              <p:tags r:id="rId2"/>
            </p:custDataLst>
          </p:nvPr>
        </p:nvSpPr>
        <p:spPr/>
        <p:txBody>
          <a:bodyPr>
            <a:normAutofit fontScale="92500" lnSpcReduction="20000"/>
          </a:bodyPr>
          <a:lstStyle/>
          <a:p>
            <a:pPr lvl="0"/>
            <a:r>
              <a:rPr lang="fr-CA" dirty="0"/>
              <a:t>Identifier le style de personnalité et les mécanismes de défense privilégiés par la personne, afin d’intervenir en fonction de ceux-ci</a:t>
            </a:r>
          </a:p>
          <a:p>
            <a:pPr marL="0" indent="0">
              <a:buNone/>
            </a:pPr>
            <a:endParaRPr lang="fr-CA" dirty="0"/>
          </a:p>
          <a:p>
            <a:pPr lvl="0"/>
            <a:r>
              <a:rPr lang="fr-CA" dirty="0"/>
              <a:t>Aider à moduler les affects </a:t>
            </a:r>
            <a:r>
              <a:rPr lang="fr-CA" dirty="0" err="1" smtClean="0"/>
              <a:t>submergants</a:t>
            </a:r>
            <a:r>
              <a:rPr lang="fr-CA" dirty="0" smtClean="0"/>
              <a:t> </a:t>
            </a:r>
            <a:r>
              <a:rPr lang="fr-CA" dirty="0"/>
              <a:t>de la personne </a:t>
            </a:r>
          </a:p>
          <a:p>
            <a:pPr marL="0" indent="0">
              <a:buNone/>
            </a:pPr>
            <a:endParaRPr lang="fr-CA" dirty="0"/>
          </a:p>
          <a:p>
            <a:pPr lvl="0"/>
            <a:r>
              <a:rPr lang="fr-CA" dirty="0"/>
              <a:t>Valider l’utilité d’éviter les stimuli conditionnels post-traumatiques provoquant une anxiété </a:t>
            </a:r>
            <a:r>
              <a:rPr lang="fr-CA" dirty="0" err="1" smtClean="0"/>
              <a:t>submergante</a:t>
            </a:r>
            <a:r>
              <a:rPr lang="fr-CA" dirty="0" smtClean="0"/>
              <a:t> </a:t>
            </a:r>
            <a:r>
              <a:rPr lang="fr-CA" dirty="0"/>
              <a:t>et </a:t>
            </a:r>
            <a:r>
              <a:rPr lang="fr-CA" dirty="0" smtClean="0"/>
              <a:t>inutile</a:t>
            </a:r>
            <a:r>
              <a:rPr lang="fr-CA" dirty="0"/>
              <a:t> </a:t>
            </a:r>
            <a:endParaRPr lang="fr-CA" dirty="0" smtClean="0"/>
          </a:p>
          <a:p>
            <a:pPr marL="0" lvl="0" indent="0">
              <a:buNone/>
            </a:pPr>
            <a:endParaRPr lang="fr-CA" dirty="0"/>
          </a:p>
          <a:p>
            <a:pPr lvl="0"/>
            <a:r>
              <a:rPr lang="fr-CA" dirty="0"/>
              <a:t>Développer ainsi une alliance, tout en procurant une relation calme et sécuritaire à la personne </a:t>
            </a:r>
          </a:p>
          <a:p>
            <a:endParaRPr lang="fr-CA" dirty="0"/>
          </a:p>
          <a:p>
            <a:endParaRPr lang="fr-CA" dirty="0"/>
          </a:p>
        </p:txBody>
      </p:sp>
    </p:spTree>
    <p:extLst>
      <p:ext uri="{BB962C8B-B14F-4D97-AF65-F5344CB8AC3E}">
        <p14:creationId xmlns:p14="http://schemas.microsoft.com/office/powerpoint/2010/main" val="378116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ctr"/>
            <a:r>
              <a:rPr lang="fr-CA" b="1" dirty="0" smtClean="0"/>
              <a:t>Devenir consultant</a:t>
            </a:r>
            <a:endParaRPr lang="fr-CA" b="1" dirty="0"/>
          </a:p>
        </p:txBody>
      </p:sp>
      <p:sp>
        <p:nvSpPr>
          <p:cNvPr id="3" name="Espace réservé du contenu 2"/>
          <p:cNvSpPr>
            <a:spLocks noGrp="1"/>
          </p:cNvSpPr>
          <p:nvPr>
            <p:ph idx="1"/>
            <p:custDataLst>
              <p:tags r:id="rId2"/>
            </p:custDataLst>
          </p:nvPr>
        </p:nvSpPr>
        <p:spPr/>
        <p:txBody>
          <a:bodyPr>
            <a:normAutofit fontScale="85000" lnSpcReduction="20000"/>
          </a:bodyPr>
          <a:lstStyle/>
          <a:p>
            <a:pPr lvl="0"/>
            <a:endParaRPr lang="fr-CA" dirty="0" smtClean="0"/>
          </a:p>
          <a:p>
            <a:pPr lvl="0"/>
            <a:r>
              <a:rPr lang="fr-CA" sz="2200" dirty="0" smtClean="0"/>
              <a:t>Avoir </a:t>
            </a:r>
            <a:r>
              <a:rPr lang="fr-CA" sz="2200" dirty="0"/>
              <a:t>participé aux </a:t>
            </a:r>
            <a:r>
              <a:rPr lang="fr-CA" sz="2200" dirty="0" smtClean="0"/>
              <a:t>4 </a:t>
            </a:r>
            <a:r>
              <a:rPr lang="fr-CA" sz="2200" dirty="0"/>
              <a:t>premières activités de formation continue, en salle ou en </a:t>
            </a:r>
            <a:r>
              <a:rPr lang="fr-CA" sz="2200" dirty="0" smtClean="0"/>
              <a:t>ligne</a:t>
            </a:r>
          </a:p>
          <a:p>
            <a:pPr marL="0" lvl="0" indent="0">
              <a:buNone/>
            </a:pPr>
            <a:endParaRPr lang="fr-CA" sz="2200" dirty="0"/>
          </a:p>
          <a:p>
            <a:r>
              <a:rPr lang="fr-CA" sz="2200" dirty="0"/>
              <a:t> </a:t>
            </a:r>
            <a:r>
              <a:rPr lang="fr-CA" sz="2200" dirty="0" smtClean="0"/>
              <a:t>Être </a:t>
            </a:r>
            <a:r>
              <a:rPr lang="fr-CA" sz="2200" dirty="0"/>
              <a:t>prêt à débuter la supervision spécialisée offerte par </a:t>
            </a:r>
            <a:r>
              <a:rPr lang="fr-CA" sz="2200" dirty="0" smtClean="0"/>
              <a:t> </a:t>
            </a:r>
          </a:p>
          <a:p>
            <a:pPr marL="0" indent="0">
              <a:buNone/>
            </a:pPr>
            <a:r>
              <a:rPr lang="fr-CA" sz="2200" dirty="0"/>
              <a:t> </a:t>
            </a:r>
            <a:r>
              <a:rPr lang="fr-CA" sz="2200" dirty="0" smtClean="0"/>
              <a:t>    TRAUMA</a:t>
            </a:r>
            <a:r>
              <a:rPr lang="fr-CA" sz="2200" i="1" dirty="0" smtClean="0"/>
              <a:t>TYS</a:t>
            </a:r>
            <a:r>
              <a:rPr lang="fr-CA" sz="2200" dirty="0"/>
              <a:t>, en petit groupe ou individuellement </a:t>
            </a:r>
            <a:endParaRPr lang="fr-CA" sz="2200" dirty="0" smtClean="0"/>
          </a:p>
          <a:p>
            <a:pPr marL="0" indent="0">
              <a:buNone/>
            </a:pPr>
            <a:endParaRPr lang="fr-CA" sz="2200" dirty="0"/>
          </a:p>
          <a:p>
            <a:r>
              <a:rPr lang="fr-CA" sz="2200" dirty="0" smtClean="0"/>
              <a:t>Présenter les qualités psychologiques requises pour soigner l’ÉSPT efficacement, selon les critères de TRAUMA</a:t>
            </a:r>
            <a:r>
              <a:rPr lang="fr-CA" sz="2200" i="1" dirty="0" smtClean="0"/>
              <a:t>TYS </a:t>
            </a:r>
            <a:r>
              <a:rPr lang="fr-CA" sz="2200" dirty="0" smtClean="0"/>
              <a:t>(aucun trouble anxieux, aucun ÉSPT passé, colère égo-syntone, maturité, travail d’équipe, etc..)</a:t>
            </a:r>
          </a:p>
          <a:p>
            <a:endParaRPr lang="fr-CA" sz="2200" dirty="0"/>
          </a:p>
          <a:p>
            <a:r>
              <a:rPr lang="fr-CA" sz="2200" dirty="0" smtClean="0"/>
              <a:t>Communiquer </a:t>
            </a:r>
            <a:r>
              <a:rPr lang="fr-CA" sz="2200" dirty="0"/>
              <a:t>avec Lucie Lamarche à</a:t>
            </a:r>
            <a:r>
              <a:rPr lang="fr-CA" sz="2200" dirty="0">
                <a:solidFill>
                  <a:schemeClr val="tx2"/>
                </a:solidFill>
              </a:rPr>
              <a:t> </a:t>
            </a:r>
            <a:r>
              <a:rPr lang="fr-CA" sz="2200" b="1" u="sng" dirty="0">
                <a:solidFill>
                  <a:schemeClr val="tx2"/>
                </a:solidFill>
                <a:hlinkClick r:id="rId4"/>
              </a:rPr>
              <a:t>traumatys@bellnet.ca</a:t>
            </a:r>
            <a:r>
              <a:rPr lang="fr-CA" sz="2200" b="1" dirty="0">
                <a:solidFill>
                  <a:schemeClr val="tx2"/>
                </a:solidFill>
              </a:rPr>
              <a:t> </a:t>
            </a:r>
            <a:r>
              <a:rPr lang="fr-CA" sz="2200" dirty="0"/>
              <a:t>ou au </a:t>
            </a:r>
            <a:r>
              <a:rPr lang="fr-CA" sz="2200" dirty="0" smtClean="0"/>
              <a:t>514.272.3326</a:t>
            </a:r>
            <a:endParaRPr lang="fr-CA" dirty="0"/>
          </a:p>
          <a:p>
            <a:pPr marL="0" indent="0">
              <a:buNone/>
            </a:pPr>
            <a:r>
              <a:rPr lang="fr-CA" b="1" dirty="0"/>
              <a:t/>
            </a:r>
            <a:br>
              <a:rPr lang="fr-CA" b="1" dirty="0"/>
            </a:br>
            <a:endParaRPr lang="fr-CA" dirty="0"/>
          </a:p>
        </p:txBody>
      </p:sp>
    </p:spTree>
    <p:extLst>
      <p:ext uri="{BB962C8B-B14F-4D97-AF65-F5344CB8AC3E}">
        <p14:creationId xmlns:p14="http://schemas.microsoft.com/office/powerpoint/2010/main" val="17900576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lvl="0"/>
            <a:r>
              <a:rPr lang="en-US" dirty="0" smtClean="0"/>
              <a:t/>
            </a:r>
            <a:br>
              <a:rPr lang="en-US" dirty="0" smtClean="0"/>
            </a:br>
            <a:r>
              <a:rPr lang="fr-CA" dirty="0"/>
              <a:t/>
            </a:r>
            <a:br>
              <a:rPr lang="fr-CA" dirty="0"/>
            </a:br>
            <a:r>
              <a:rPr lang="fr-CA" dirty="0" smtClean="0"/>
              <a:t>Phase </a:t>
            </a:r>
            <a:r>
              <a:rPr lang="en-US" dirty="0"/>
              <a:t>B. La </a:t>
            </a:r>
            <a:r>
              <a:rPr lang="en-US" dirty="0" err="1" smtClean="0"/>
              <a:t>perlaboration</a:t>
            </a:r>
            <a:r>
              <a:rPr lang="en-US" sz="2200" dirty="0"/>
              <a:t>(‘working-through’) </a:t>
            </a:r>
            <a:endParaRPr lang="fr-CA" sz="4900" dirty="0"/>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CA" dirty="0"/>
              <a:t>Pour résoudre l’ÉSPT, la personne doit osciller </a:t>
            </a:r>
            <a:r>
              <a:rPr lang="fr-CA" i="1" dirty="0"/>
              <a:t>volontairement </a:t>
            </a:r>
            <a:r>
              <a:rPr lang="fr-CA" dirty="0"/>
              <a:t>entre le vécu traumatique et son évitement, afin de permettre une intégration (le point central du modèle thérapeutique</a:t>
            </a:r>
            <a:r>
              <a:rPr lang="fr-CA" dirty="0" smtClean="0"/>
              <a:t>)</a:t>
            </a:r>
            <a:endParaRPr lang="fr-CA" dirty="0"/>
          </a:p>
          <a:p>
            <a:pPr lvl="0"/>
            <a:r>
              <a:rPr lang="fr-CA" dirty="0" smtClean="0"/>
              <a:t>À l’état de conscience usuelle, revisiter l’événement traumatique, en amenant la personne à réprouver les affects et les pensées émergentes </a:t>
            </a:r>
          </a:p>
          <a:p>
            <a:pPr marL="0" indent="0">
              <a:buNone/>
            </a:pPr>
            <a:r>
              <a:rPr lang="fr-CA" sz="2200" dirty="0" smtClean="0">
                <a:solidFill>
                  <a:srgbClr val="FF0000"/>
                </a:solidFill>
              </a:rPr>
              <a:t>Le fait de </a:t>
            </a:r>
            <a:r>
              <a:rPr lang="fr-CA" sz="2200" dirty="0" err="1" smtClean="0">
                <a:solidFill>
                  <a:srgbClr val="FF0000"/>
                </a:solidFill>
              </a:rPr>
              <a:t>reviser</a:t>
            </a:r>
            <a:r>
              <a:rPr lang="fr-CA" sz="2200" dirty="0" smtClean="0">
                <a:solidFill>
                  <a:srgbClr val="FF0000"/>
                </a:solidFill>
              </a:rPr>
              <a:t> son expérience traumatique en détail permet au patient d’acquérir une compréhension + grande des ses émotions et des significations de l’événement </a:t>
            </a:r>
          </a:p>
          <a:p>
            <a:pPr lvl="0"/>
            <a:r>
              <a:rPr lang="fr-CA" dirty="0" smtClean="0"/>
              <a:t>Identifier </a:t>
            </a:r>
            <a:r>
              <a:rPr lang="fr-CA" dirty="0"/>
              <a:t>et altérer les représentations internes chargées affectivement en les différentiant de la réalité </a:t>
            </a:r>
          </a:p>
          <a:p>
            <a:endParaRPr lang="fr-CA" dirty="0"/>
          </a:p>
        </p:txBody>
      </p:sp>
    </p:spTree>
    <p:extLst>
      <p:ext uri="{BB962C8B-B14F-4D97-AF65-F5344CB8AC3E}">
        <p14:creationId xmlns:p14="http://schemas.microsoft.com/office/powerpoint/2010/main" val="33543007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Phase </a:t>
            </a:r>
            <a:r>
              <a:rPr lang="en-US" dirty="0"/>
              <a:t>B. La </a:t>
            </a:r>
            <a:r>
              <a:rPr lang="en-US" dirty="0" err="1"/>
              <a:t>perlaboration</a:t>
            </a:r>
            <a:r>
              <a:rPr lang="en-US" sz="2200" dirty="0"/>
              <a:t>(‘working-through’) </a:t>
            </a:r>
            <a:endParaRPr lang="fr-CA" dirty="0"/>
          </a:p>
        </p:txBody>
      </p:sp>
      <p:sp>
        <p:nvSpPr>
          <p:cNvPr id="3" name="Espace réservé du contenu 2"/>
          <p:cNvSpPr>
            <a:spLocks noGrp="1"/>
          </p:cNvSpPr>
          <p:nvPr>
            <p:ph idx="1"/>
            <p:custDataLst>
              <p:tags r:id="rId2"/>
            </p:custDataLst>
          </p:nvPr>
        </p:nvSpPr>
        <p:spPr/>
        <p:txBody>
          <a:bodyPr/>
          <a:lstStyle/>
          <a:p>
            <a:r>
              <a:rPr lang="fr-CA" sz="3200" b="1" i="1" dirty="0" smtClean="0">
                <a:solidFill>
                  <a:srgbClr val="FF0000"/>
                </a:solidFill>
              </a:rPr>
              <a:t>* </a:t>
            </a:r>
            <a:r>
              <a:rPr lang="fr-CA" i="1" dirty="0" smtClean="0"/>
              <a:t>Si </a:t>
            </a:r>
            <a:r>
              <a:rPr lang="fr-CA" i="1" dirty="0"/>
              <a:t>la personne devient plus anxieuse et a plus de souvenirs post-traumatiques pour une ou deux journées seulement, tout est beau ; l’information traumatique </a:t>
            </a:r>
            <a:r>
              <a:rPr lang="fr-CA" i="1" dirty="0" smtClean="0"/>
              <a:t>émerge, </a:t>
            </a:r>
            <a:r>
              <a:rPr lang="fr-CA" i="1" dirty="0"/>
              <a:t>mais sans submergement. </a:t>
            </a:r>
            <a:endParaRPr lang="fr-CA" dirty="0"/>
          </a:p>
          <a:p>
            <a:r>
              <a:rPr lang="fr-CA" i="1" dirty="0"/>
              <a:t>Toutefois, si la personne est perturbée pour plus de deux jours, cela indique que la révision expérientielle était prématurée, </a:t>
            </a:r>
            <a:r>
              <a:rPr lang="fr-CA" i="1" dirty="0" err="1"/>
              <a:t>submergeante</a:t>
            </a:r>
            <a:r>
              <a:rPr lang="fr-CA" i="1" dirty="0"/>
              <a:t> et </a:t>
            </a:r>
            <a:r>
              <a:rPr lang="fr-CA" i="1" dirty="0" smtClean="0"/>
              <a:t>non thérapeutique. </a:t>
            </a:r>
            <a:r>
              <a:rPr lang="fr-CA" i="1" dirty="0"/>
              <a:t>Un travail structurel doit être fait pendant des mois.</a:t>
            </a:r>
            <a:endParaRPr lang="fr-CA" dirty="0"/>
          </a:p>
          <a:p>
            <a:endParaRPr lang="fr-CA" dirty="0"/>
          </a:p>
        </p:txBody>
      </p:sp>
    </p:spTree>
    <p:extLst>
      <p:ext uri="{BB962C8B-B14F-4D97-AF65-F5344CB8AC3E}">
        <p14:creationId xmlns:p14="http://schemas.microsoft.com/office/powerpoint/2010/main" val="34056130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Phase </a:t>
            </a:r>
            <a:r>
              <a:rPr lang="en-US" dirty="0"/>
              <a:t>B. La </a:t>
            </a:r>
            <a:r>
              <a:rPr lang="en-US" dirty="0" err="1"/>
              <a:t>perlaboration</a:t>
            </a:r>
            <a:r>
              <a:rPr lang="en-US" sz="2200" dirty="0"/>
              <a:t>(‘working-through’) </a:t>
            </a:r>
            <a:endParaRPr lang="fr-CA" dirty="0"/>
          </a:p>
        </p:txBody>
      </p:sp>
      <p:sp>
        <p:nvSpPr>
          <p:cNvPr id="3" name="Espace réservé du contenu 2"/>
          <p:cNvSpPr>
            <a:spLocks noGrp="1"/>
          </p:cNvSpPr>
          <p:nvPr>
            <p:ph idx="1"/>
            <p:custDataLst>
              <p:tags r:id="rId2"/>
            </p:custDataLst>
          </p:nvPr>
        </p:nvSpPr>
        <p:spPr/>
        <p:txBody>
          <a:bodyPr>
            <a:normAutofit fontScale="70000" lnSpcReduction="20000"/>
          </a:bodyPr>
          <a:lstStyle/>
          <a:p>
            <a:pPr lvl="0"/>
            <a:r>
              <a:rPr lang="fr-CA" dirty="0"/>
              <a:t>Poursuite le traitement des informations émotives et idéationnelles liées à l’événement traumatique </a:t>
            </a:r>
          </a:p>
          <a:p>
            <a:pPr marL="0" indent="0">
              <a:buNone/>
            </a:pPr>
            <a:endParaRPr lang="fr-CA" dirty="0"/>
          </a:p>
          <a:p>
            <a:pPr lvl="0"/>
            <a:r>
              <a:rPr lang="fr-CA" dirty="0"/>
              <a:t>Différencier les fantaisies (cognitions incorrectes) de la réalité</a:t>
            </a:r>
          </a:p>
          <a:p>
            <a:pPr marL="0" indent="0">
              <a:buNone/>
            </a:pPr>
            <a:endParaRPr lang="fr-CA" dirty="0"/>
          </a:p>
          <a:p>
            <a:pPr lvl="0"/>
            <a:r>
              <a:rPr lang="fr-CA" dirty="0"/>
              <a:t>Reconsidérer le focus vers une mise en lien de l’événement  traumatique avec les événements et relations passés </a:t>
            </a:r>
            <a:endParaRPr lang="fr-CA" dirty="0" smtClean="0"/>
          </a:p>
          <a:p>
            <a:pPr marL="0" lvl="0" indent="0">
              <a:buNone/>
            </a:pPr>
            <a:endParaRPr lang="fr-CA" dirty="0"/>
          </a:p>
          <a:p>
            <a:r>
              <a:rPr lang="fr-CA" dirty="0" smtClean="0"/>
              <a:t>Travailler </a:t>
            </a:r>
            <a:r>
              <a:rPr lang="fr-CA" dirty="0"/>
              <a:t>sur les significations associées à l’événement traumatique, en abordant les mécanismes de </a:t>
            </a:r>
            <a:r>
              <a:rPr lang="fr-CA" dirty="0" smtClean="0"/>
              <a:t>défense </a:t>
            </a:r>
            <a:r>
              <a:rPr lang="fr-CA" dirty="0"/>
              <a:t>employés, les conflits réactivés </a:t>
            </a:r>
            <a:endParaRPr lang="fr-CA" dirty="0" smtClean="0"/>
          </a:p>
          <a:p>
            <a:r>
              <a:rPr lang="fr-CA" dirty="0" smtClean="0">
                <a:solidFill>
                  <a:srgbClr val="FF0000"/>
                </a:solidFill>
              </a:rPr>
              <a:t>Ainsi, la résolution des conflits passés et actuels, il adopte des MD et des M d’adaptation + mature</a:t>
            </a:r>
          </a:p>
          <a:p>
            <a:r>
              <a:rPr lang="fr-CA" dirty="0" smtClean="0">
                <a:solidFill>
                  <a:srgbClr val="FF0000"/>
                </a:solidFill>
              </a:rPr>
              <a:t>Il pourra ainsi prendre de nouvelles décisions et s’engager dans des actions d’adaptation</a:t>
            </a:r>
            <a:endParaRPr lang="fr-CA" dirty="0">
              <a:solidFill>
                <a:srgbClr val="FF0000"/>
              </a:solidFill>
            </a:endParaRPr>
          </a:p>
          <a:p>
            <a:pPr marL="0" indent="0">
              <a:buNone/>
            </a:pPr>
            <a:r>
              <a:rPr lang="fr-CA" dirty="0"/>
              <a:t/>
            </a:r>
            <a:br>
              <a:rPr lang="fr-CA" dirty="0"/>
            </a:br>
            <a:endParaRPr lang="fr-CA" dirty="0"/>
          </a:p>
        </p:txBody>
      </p:sp>
    </p:spTree>
    <p:extLst>
      <p:ext uri="{BB962C8B-B14F-4D97-AF65-F5344CB8AC3E}">
        <p14:creationId xmlns:p14="http://schemas.microsoft.com/office/powerpoint/2010/main" val="28108752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Phase </a:t>
            </a:r>
            <a:r>
              <a:rPr lang="en-US" dirty="0"/>
              <a:t>B. La </a:t>
            </a:r>
            <a:r>
              <a:rPr lang="en-US" dirty="0" err="1"/>
              <a:t>perlaboration</a:t>
            </a:r>
            <a:r>
              <a:rPr lang="en-US" sz="2200" dirty="0"/>
              <a:t>(‘working-through’) </a:t>
            </a:r>
            <a:endParaRPr lang="fr-CA" dirty="0"/>
          </a:p>
        </p:txBody>
      </p:sp>
      <p:sp>
        <p:nvSpPr>
          <p:cNvPr id="3" name="Espace réservé du contenu 2"/>
          <p:cNvSpPr>
            <a:spLocks noGrp="1"/>
          </p:cNvSpPr>
          <p:nvPr>
            <p:ph idx="1"/>
            <p:custDataLst>
              <p:tags r:id="rId2"/>
            </p:custDataLst>
          </p:nvPr>
        </p:nvSpPr>
        <p:spPr/>
        <p:txBody>
          <a:bodyPr>
            <a:normAutofit fontScale="77500" lnSpcReduction="20000"/>
          </a:bodyPr>
          <a:lstStyle/>
          <a:p>
            <a:pPr lvl="0"/>
            <a:r>
              <a:rPr lang="en-GB" dirty="0" smtClean="0"/>
              <a:t>I</a:t>
            </a:r>
            <a:r>
              <a:rPr lang="fr-CA" dirty="0" err="1" smtClean="0"/>
              <a:t>nterpréter</a:t>
            </a:r>
            <a:r>
              <a:rPr lang="fr-CA" dirty="0" smtClean="0"/>
              <a:t> </a:t>
            </a:r>
            <a:r>
              <a:rPr lang="fr-CA" dirty="0"/>
              <a:t>les manifestations transférentielles interférant avec la considération de l’information, en les reliant à ‘événement traumatique et aux relations passées  significatives (ignorer les réactions transférentielles</a:t>
            </a:r>
            <a:r>
              <a:rPr lang="fr-CA" dirty="0" smtClean="0"/>
              <a:t>)</a:t>
            </a:r>
          </a:p>
          <a:p>
            <a:pPr marL="0" lvl="0" indent="0">
              <a:buNone/>
            </a:pPr>
            <a:r>
              <a:rPr lang="fr-CA" dirty="0"/>
              <a:t> </a:t>
            </a:r>
          </a:p>
          <a:p>
            <a:pPr lvl="0"/>
            <a:r>
              <a:rPr lang="fr-CA" dirty="0"/>
              <a:t>Reconnaître ses propres réactions contre-transférentielles et s’en dégager</a:t>
            </a:r>
          </a:p>
          <a:p>
            <a:pPr marL="0" indent="0">
              <a:buNone/>
            </a:pPr>
            <a:endParaRPr lang="fr-CA" dirty="0"/>
          </a:p>
          <a:p>
            <a:pPr lvl="0"/>
            <a:r>
              <a:rPr lang="fr-CA" dirty="0"/>
              <a:t>Réviser les modèles relationnels internalisés, après avoir identifié les représentations internes de soi et d’autrui inadéquates (incorrectes et </a:t>
            </a:r>
            <a:r>
              <a:rPr lang="fr-CA" dirty="0" err="1"/>
              <a:t>maladaptées</a:t>
            </a:r>
            <a:r>
              <a:rPr lang="fr-CA" dirty="0"/>
              <a:t>)</a:t>
            </a:r>
          </a:p>
          <a:p>
            <a:pPr marL="0" indent="0">
              <a:buNone/>
            </a:pPr>
            <a:endParaRPr lang="fr-CA" dirty="0"/>
          </a:p>
          <a:p>
            <a:pPr lvl="0"/>
            <a:r>
              <a:rPr lang="fr-CA" dirty="0"/>
              <a:t>Aider la personne à élaborer de nouveaux plans réalistes pour le futur </a:t>
            </a:r>
          </a:p>
          <a:p>
            <a:pPr marL="0" indent="0">
              <a:buNone/>
            </a:pPr>
            <a:endParaRPr lang="fr-CA" dirty="0"/>
          </a:p>
          <a:p>
            <a:pPr lvl="0"/>
            <a:r>
              <a:rPr lang="fr-CA" dirty="0"/>
              <a:t>Reconnaître, avec la personne, la résorption de l’ÉSPT </a:t>
            </a:r>
          </a:p>
          <a:p>
            <a:endParaRPr lang="fr-CA" dirty="0"/>
          </a:p>
        </p:txBody>
      </p:sp>
    </p:spTree>
    <p:extLst>
      <p:ext uri="{BB962C8B-B14F-4D97-AF65-F5344CB8AC3E}">
        <p14:creationId xmlns:p14="http://schemas.microsoft.com/office/powerpoint/2010/main" val="5983679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Phase </a:t>
            </a:r>
            <a:r>
              <a:rPr lang="en-US" dirty="0"/>
              <a:t>B. La </a:t>
            </a:r>
            <a:r>
              <a:rPr lang="en-US" dirty="0" err="1"/>
              <a:t>perlaboration</a:t>
            </a:r>
            <a:r>
              <a:rPr lang="en-US" sz="2200" dirty="0"/>
              <a:t>(‘working-through’) </a:t>
            </a:r>
            <a:endParaRPr lang="fr-CA" dirty="0"/>
          </a:p>
        </p:txBody>
      </p:sp>
      <p:sp>
        <p:nvSpPr>
          <p:cNvPr id="3" name="Espace réservé du contenu 2"/>
          <p:cNvSpPr>
            <a:spLocks noGrp="1"/>
          </p:cNvSpPr>
          <p:nvPr>
            <p:ph idx="1"/>
            <p:custDataLst>
              <p:tags r:id="rId2"/>
            </p:custDataLst>
          </p:nvPr>
        </p:nvSpPr>
        <p:spPr/>
        <p:txBody>
          <a:bodyPr/>
          <a:lstStyle/>
          <a:p>
            <a:r>
              <a:rPr lang="fr-CA" dirty="0"/>
              <a:t>L’un des points importants du modèle d’Horowitz est la triangulation entre les caractéristiques et les affects associés au vécu de l’événement traumatique, aux relations aux parents dans l’enfance et à la relation au </a:t>
            </a:r>
            <a:r>
              <a:rPr lang="fr-CA" dirty="0" smtClean="0"/>
              <a:t>psychothérapeute</a:t>
            </a:r>
            <a:endParaRPr lang="fr-CA" dirty="0"/>
          </a:p>
          <a:p>
            <a:pPr marL="0" indent="0">
              <a:buNone/>
            </a:pPr>
            <a:endParaRPr lang="fr-CA" dirty="0"/>
          </a:p>
        </p:txBody>
      </p:sp>
    </p:spTree>
    <p:extLst>
      <p:ext uri="{BB962C8B-B14F-4D97-AF65-F5344CB8AC3E}">
        <p14:creationId xmlns:p14="http://schemas.microsoft.com/office/powerpoint/2010/main" val="21212914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s"/>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3294824" y="2161548"/>
            <a:ext cx="2933359" cy="2429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custDataLst>
              <p:tags r:id="rId2"/>
            </p:custDataLst>
          </p:nvPr>
        </p:nvSpPr>
        <p:spPr>
          <a:xfrm>
            <a:off x="3341022" y="1619508"/>
            <a:ext cx="2461956" cy="369332"/>
          </a:xfrm>
          <a:prstGeom prst="rect">
            <a:avLst/>
          </a:prstGeom>
        </p:spPr>
        <p:txBody>
          <a:bodyPr wrap="square">
            <a:spAutoFit/>
          </a:bodyPr>
          <a:lstStyle/>
          <a:p>
            <a:r>
              <a:rPr lang="fr-CA" dirty="0">
                <a:solidFill>
                  <a:srgbClr val="595959"/>
                </a:solidFill>
                <a:latin typeface="Calibri" panose="020F0502020204030204" pitchFamily="34" charset="0"/>
                <a:ea typeface="Times New Roman" panose="02020603050405020304" pitchFamily="18" charset="0"/>
                <a:cs typeface="Times New Roman" panose="02020603050405020304" pitchFamily="18" charset="0"/>
              </a:rPr>
              <a:t>Événement traumatique</a:t>
            </a:r>
            <a:endParaRPr lang="fr-CA" dirty="0"/>
          </a:p>
        </p:txBody>
      </p:sp>
      <p:sp>
        <p:nvSpPr>
          <p:cNvPr id="3" name="Rectangle 2"/>
          <p:cNvSpPr/>
          <p:nvPr>
            <p:custDataLst>
              <p:tags r:id="rId3"/>
            </p:custDataLst>
          </p:nvPr>
        </p:nvSpPr>
        <p:spPr>
          <a:xfrm>
            <a:off x="2286000" y="4787860"/>
            <a:ext cx="2358008" cy="369332"/>
          </a:xfrm>
          <a:prstGeom prst="rect">
            <a:avLst/>
          </a:prstGeom>
        </p:spPr>
        <p:txBody>
          <a:bodyPr wrap="square">
            <a:spAutoFit/>
          </a:bodyPr>
          <a:lstStyle/>
          <a:p>
            <a:pPr>
              <a:tabLst>
                <a:tab pos="-457200" algn="l"/>
              </a:tabLst>
            </a:pPr>
            <a:r>
              <a:rPr lang="fr-CA" dirty="0">
                <a:solidFill>
                  <a:srgbClr val="595959"/>
                </a:solidFill>
                <a:latin typeface="Calibri" panose="020F0502020204030204" pitchFamily="34" charset="0"/>
                <a:ea typeface="Times New Roman" panose="02020603050405020304" pitchFamily="18" charset="0"/>
              </a:rPr>
              <a:t> Parents </a:t>
            </a:r>
            <a:r>
              <a:rPr lang="fr-CA" dirty="0" smtClean="0">
                <a:solidFill>
                  <a:srgbClr val="595959"/>
                </a:solidFill>
                <a:latin typeface="Calibri" panose="020F0502020204030204" pitchFamily="34" charset="0"/>
                <a:ea typeface="Times New Roman" panose="02020603050405020304" pitchFamily="18" charset="0"/>
              </a:rPr>
              <a:t>dans l’enfance</a:t>
            </a:r>
            <a:endParaRPr lang="fr-CA" dirty="0">
              <a:effectLst/>
              <a:latin typeface="Times New Roman" panose="02020603050405020304" pitchFamily="18" charset="0"/>
              <a:ea typeface="Times New Roman" panose="02020603050405020304" pitchFamily="18" charset="0"/>
            </a:endParaRPr>
          </a:p>
        </p:txBody>
      </p:sp>
      <p:sp>
        <p:nvSpPr>
          <p:cNvPr id="4" name="Rectangle 3"/>
          <p:cNvSpPr/>
          <p:nvPr>
            <p:custDataLst>
              <p:tags r:id="rId4"/>
            </p:custDataLst>
          </p:nvPr>
        </p:nvSpPr>
        <p:spPr>
          <a:xfrm>
            <a:off x="5287171" y="4787860"/>
            <a:ext cx="1877117" cy="369332"/>
          </a:xfrm>
          <a:prstGeom prst="rect">
            <a:avLst/>
          </a:prstGeom>
        </p:spPr>
        <p:txBody>
          <a:bodyPr wrap="none">
            <a:spAutoFit/>
          </a:bodyPr>
          <a:lstStyle/>
          <a:p>
            <a:pPr>
              <a:spcAft>
                <a:spcPts val="0"/>
              </a:spcAft>
              <a:tabLst>
                <a:tab pos="-457200" algn="l"/>
              </a:tabLst>
            </a:pPr>
            <a:r>
              <a:rPr lang="fr-CA" dirty="0">
                <a:solidFill>
                  <a:srgbClr val="595959"/>
                </a:solidFill>
                <a:latin typeface="Calibri" panose="020F0502020204030204" pitchFamily="34" charset="0"/>
                <a:ea typeface="Times New Roman" panose="02020603050405020304" pitchFamily="18" charset="0"/>
              </a:rPr>
              <a:t>Psychothérapeute</a:t>
            </a:r>
            <a:endParaRPr lang="fr-CA" dirty="0">
              <a:effectLst/>
              <a:latin typeface="Times New Roman" panose="02020603050405020304" pitchFamily="18" charset="0"/>
              <a:ea typeface="Times New Roman" panose="02020603050405020304" pitchFamily="18" charset="0"/>
            </a:endParaRPr>
          </a:p>
        </p:txBody>
      </p:sp>
      <p:sp>
        <p:nvSpPr>
          <p:cNvPr id="5" name="Rectangle 4"/>
          <p:cNvSpPr/>
          <p:nvPr>
            <p:custDataLst>
              <p:tags r:id="rId5"/>
            </p:custDataLst>
          </p:nvPr>
        </p:nvSpPr>
        <p:spPr>
          <a:xfrm>
            <a:off x="3294824" y="5579948"/>
            <a:ext cx="3437416" cy="369332"/>
          </a:xfrm>
          <a:prstGeom prst="rect">
            <a:avLst/>
          </a:prstGeom>
        </p:spPr>
        <p:txBody>
          <a:bodyPr wrap="none">
            <a:spAutoFit/>
          </a:bodyPr>
          <a:lstStyle/>
          <a:p>
            <a:r>
              <a:rPr lang="fr-CA" dirty="0">
                <a:solidFill>
                  <a:srgbClr val="595959"/>
                </a:solidFill>
                <a:latin typeface="Calibri" panose="020F0502020204030204" pitchFamily="34" charset="0"/>
                <a:ea typeface="Times New Roman" panose="02020603050405020304" pitchFamily="18" charset="0"/>
                <a:cs typeface="Times New Roman" panose="02020603050405020304" pitchFamily="18" charset="0"/>
              </a:rPr>
              <a:t> (le soi est au centre, évidemment)</a:t>
            </a:r>
            <a:endParaRPr lang="fr-CA" dirty="0"/>
          </a:p>
        </p:txBody>
      </p:sp>
      <p:sp>
        <p:nvSpPr>
          <p:cNvPr id="6" name="Rectangle 5"/>
          <p:cNvSpPr/>
          <p:nvPr>
            <p:custDataLst>
              <p:tags r:id="rId6"/>
            </p:custDataLst>
          </p:nvPr>
        </p:nvSpPr>
        <p:spPr>
          <a:xfrm>
            <a:off x="611560" y="694437"/>
            <a:ext cx="7704856" cy="646331"/>
          </a:xfrm>
          <a:prstGeom prst="rect">
            <a:avLst/>
          </a:prstGeom>
        </p:spPr>
        <p:txBody>
          <a:bodyPr wrap="square">
            <a:spAutoFit/>
          </a:bodyPr>
          <a:lstStyle/>
          <a:p>
            <a:pPr marL="342900" lvl="0" indent="-342900" algn="just">
              <a:spcAft>
                <a:spcPts val="0"/>
              </a:spcAft>
              <a:buFont typeface="Wingdings" panose="05000000000000000000" pitchFamily="2" charset="2"/>
              <a:buChar char=""/>
              <a:tabLst>
                <a:tab pos="-457200" algn="l"/>
              </a:tabLst>
            </a:pPr>
            <a:r>
              <a:rPr lang="fr-CA" dirty="0">
                <a:solidFill>
                  <a:srgbClr val="595959"/>
                </a:solidFill>
                <a:latin typeface="Calibri" panose="020F0502020204030204" pitchFamily="34" charset="0"/>
                <a:ea typeface="Times New Roman" panose="02020603050405020304" pitchFamily="18" charset="0"/>
              </a:rPr>
              <a:t>Des interprétations associatives doivent être offertes à la personne entre les expériences/représentations de deux de ces trois points à la fois </a:t>
            </a:r>
            <a:endParaRPr lang="fr-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11052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Phase </a:t>
            </a:r>
            <a:r>
              <a:rPr lang="en-US" dirty="0"/>
              <a:t>B. La </a:t>
            </a:r>
            <a:r>
              <a:rPr lang="en-US" dirty="0" err="1"/>
              <a:t>perlaboration</a:t>
            </a:r>
            <a:r>
              <a:rPr lang="en-US" sz="2200" dirty="0"/>
              <a:t>(‘working-through’) </a:t>
            </a:r>
            <a:endParaRPr lang="fr-CA" dirty="0"/>
          </a:p>
        </p:txBody>
      </p:sp>
      <p:sp>
        <p:nvSpPr>
          <p:cNvPr id="3" name="Espace réservé du contenu 2"/>
          <p:cNvSpPr>
            <a:spLocks noGrp="1"/>
          </p:cNvSpPr>
          <p:nvPr>
            <p:ph idx="1"/>
            <p:custDataLst>
              <p:tags r:id="rId2"/>
            </p:custDataLst>
          </p:nvPr>
        </p:nvSpPr>
        <p:spPr/>
        <p:txBody>
          <a:bodyPr>
            <a:normAutofit fontScale="85000" lnSpcReduction="10000"/>
          </a:bodyPr>
          <a:lstStyle/>
          <a:p>
            <a:pPr lvl="0"/>
            <a:r>
              <a:rPr lang="fr-CA" dirty="0"/>
              <a:t>Idéalement , les trois types d’associations possibles sont </a:t>
            </a:r>
            <a:r>
              <a:rPr lang="fr-CA" dirty="0" smtClean="0"/>
              <a:t>interprétés</a:t>
            </a:r>
            <a:r>
              <a:rPr lang="fr-CA" dirty="0"/>
              <a:t> :</a:t>
            </a:r>
          </a:p>
          <a:p>
            <a:pPr lvl="0"/>
            <a:r>
              <a:rPr lang="fr-CA" dirty="0"/>
              <a:t>La réaction à l’événement traumatique et la relation au psychothérapeute</a:t>
            </a:r>
          </a:p>
          <a:p>
            <a:pPr lvl="0"/>
            <a:r>
              <a:rPr lang="fr-CA" dirty="0"/>
              <a:t>La relation au psychothérapeute et la relation aux parents </a:t>
            </a:r>
          </a:p>
          <a:p>
            <a:pPr lvl="0"/>
            <a:r>
              <a:rPr lang="fr-CA" dirty="0"/>
              <a:t>La relation aux parents et la réaction à l’événement traumatique</a:t>
            </a:r>
          </a:p>
          <a:p>
            <a:endParaRPr lang="fr-CA" dirty="0"/>
          </a:p>
          <a:p>
            <a:pPr>
              <a:buFont typeface="Wingdings" panose="05000000000000000000" pitchFamily="2" charset="2"/>
              <a:buChar char="q"/>
            </a:pPr>
            <a:r>
              <a:rPr lang="fr-CA" i="1" dirty="0"/>
              <a:t>		‘’Je comprends que les insultes du voleur vous aient </a:t>
            </a:r>
            <a:r>
              <a:rPr lang="fr-CA" i="1" dirty="0" smtClean="0"/>
              <a:t>		choqué </a:t>
            </a:r>
            <a:r>
              <a:rPr lang="fr-CA" i="1" dirty="0"/>
              <a:t>compte tenu </a:t>
            </a:r>
            <a:r>
              <a:rPr lang="fr-CA" i="1" dirty="0" smtClean="0"/>
              <a:t>que </a:t>
            </a:r>
            <a:r>
              <a:rPr lang="fr-CA" i="1" dirty="0"/>
              <a:t>votre père vous abaissait.’’ </a:t>
            </a:r>
            <a:endParaRPr lang="fr-CA" dirty="0"/>
          </a:p>
          <a:p>
            <a:pPr>
              <a:buFont typeface="Wingdings" panose="05000000000000000000" pitchFamily="2" charset="2"/>
              <a:buChar char="q"/>
            </a:pPr>
            <a:r>
              <a:rPr lang="fr-CA" i="1" dirty="0"/>
              <a:t>		</a:t>
            </a:r>
            <a:r>
              <a:rPr lang="fr-CA" i="1" dirty="0" smtClean="0"/>
              <a:t>‘</a:t>
            </a:r>
            <a:r>
              <a:rPr lang="fr-CA" i="1" dirty="0"/>
              <a:t>’Naturellement, vous craignez que je vous abaisse </a:t>
            </a:r>
            <a:r>
              <a:rPr lang="fr-CA" i="1" dirty="0" smtClean="0"/>
              <a:t>		aussi</a:t>
            </a:r>
            <a:r>
              <a:rPr lang="fr-CA" i="1" dirty="0"/>
              <a:t>.’’</a:t>
            </a:r>
            <a:br>
              <a:rPr lang="fr-CA" i="1" dirty="0"/>
            </a:br>
            <a:endParaRPr lang="fr-CA" dirty="0"/>
          </a:p>
        </p:txBody>
      </p:sp>
    </p:spTree>
    <p:extLst>
      <p:ext uri="{BB962C8B-B14F-4D97-AF65-F5344CB8AC3E}">
        <p14:creationId xmlns:p14="http://schemas.microsoft.com/office/powerpoint/2010/main" val="39747514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en-US" dirty="0" smtClean="0"/>
              <a:t/>
            </a:r>
            <a:br>
              <a:rPr lang="en-US" dirty="0" smtClean="0"/>
            </a:br>
            <a:r>
              <a:rPr lang="fr-CA" dirty="0"/>
              <a:t>Phase </a:t>
            </a:r>
            <a:r>
              <a:rPr lang="en-US" dirty="0"/>
              <a:t>C</a:t>
            </a:r>
            <a:r>
              <a:rPr lang="en-US" dirty="0" smtClean="0"/>
              <a:t>. </a:t>
            </a:r>
            <a:r>
              <a:rPr lang="fr-CA" dirty="0" smtClean="0"/>
              <a:t>La </a:t>
            </a:r>
            <a:r>
              <a:rPr lang="fr-CA" dirty="0"/>
              <a:t>clôture </a:t>
            </a:r>
            <a:r>
              <a:rPr lang="fr-CA" sz="3600" dirty="0"/>
              <a:t>(‘</a:t>
            </a:r>
            <a:r>
              <a:rPr lang="fr-CA" sz="3600" dirty="0" err="1"/>
              <a:t>termination</a:t>
            </a:r>
            <a:r>
              <a:rPr lang="fr-CA" sz="3600" dirty="0"/>
              <a:t>’) </a:t>
            </a:r>
            <a:endParaRPr lang="fr-CA" dirty="0"/>
          </a:p>
        </p:txBody>
      </p:sp>
      <p:sp>
        <p:nvSpPr>
          <p:cNvPr id="3" name="Espace réservé du contenu 2"/>
          <p:cNvSpPr>
            <a:spLocks noGrp="1"/>
          </p:cNvSpPr>
          <p:nvPr>
            <p:ph idx="1"/>
            <p:custDataLst>
              <p:tags r:id="rId2"/>
            </p:custDataLst>
          </p:nvPr>
        </p:nvSpPr>
        <p:spPr/>
        <p:txBody>
          <a:bodyPr>
            <a:normAutofit fontScale="70000" lnSpcReduction="20000"/>
          </a:bodyPr>
          <a:lstStyle/>
          <a:p>
            <a:pPr lvl="0"/>
            <a:r>
              <a:rPr lang="fr-CA" dirty="0"/>
              <a:t>Prévoir la fin de la thérapie </a:t>
            </a:r>
          </a:p>
          <a:p>
            <a:pPr marL="0" indent="0">
              <a:buNone/>
            </a:pPr>
            <a:endParaRPr lang="fr-CA" dirty="0"/>
          </a:p>
          <a:p>
            <a:r>
              <a:rPr lang="fr-CA" dirty="0"/>
              <a:t>Quelques semaines avant la fin, il importe de rappeler à la personne que les sessions se termineront bientôt afin de s’y </a:t>
            </a:r>
            <a:r>
              <a:rPr lang="fr-CA" dirty="0" smtClean="0"/>
              <a:t>préparer</a:t>
            </a:r>
          </a:p>
          <a:p>
            <a:endParaRPr lang="fr-CA" dirty="0"/>
          </a:p>
          <a:p>
            <a:pPr lvl="0"/>
            <a:r>
              <a:rPr lang="fr-CA" dirty="0"/>
              <a:t>Reconnaître les gains thérapeutiques </a:t>
            </a:r>
          </a:p>
          <a:p>
            <a:pPr marL="0" indent="0">
              <a:buNone/>
            </a:pPr>
            <a:endParaRPr lang="fr-CA" dirty="0"/>
          </a:p>
          <a:p>
            <a:r>
              <a:rPr lang="fr-CA" dirty="0"/>
              <a:t>Il importe de souligner cognitivement les changements </a:t>
            </a:r>
            <a:r>
              <a:rPr lang="fr-CA" dirty="0" smtClean="0"/>
              <a:t>obtenus, </a:t>
            </a:r>
            <a:r>
              <a:rPr lang="fr-CA" dirty="0"/>
              <a:t>car la personne peut avoir changé à plusieurs niveaux (comportemental, émotionnel, relationnel, adaptatif, etc.) sans s’en rendre compte, ayant des pensées injustifiées face à soi. Dit simplement, la dernière chose à changer est le concept de </a:t>
            </a:r>
            <a:r>
              <a:rPr lang="fr-CA" dirty="0" smtClean="0"/>
              <a:t>soi</a:t>
            </a:r>
            <a:endParaRPr lang="fr-CA" dirty="0"/>
          </a:p>
          <a:p>
            <a:pPr marL="0" indent="0">
              <a:buNone/>
            </a:pPr>
            <a:r>
              <a:rPr lang="fr-CA" dirty="0"/>
              <a:t> </a:t>
            </a:r>
          </a:p>
          <a:p>
            <a:r>
              <a:rPr lang="fr-CA" dirty="0"/>
              <a:t>Il importe aussi </a:t>
            </a:r>
            <a:r>
              <a:rPr lang="fr-CA" dirty="0" smtClean="0"/>
              <a:t>de fournir des </a:t>
            </a:r>
            <a:r>
              <a:rPr lang="fr-CA" dirty="0"/>
              <a:t>exemples concrets de ces changements, manifestés lors de situations </a:t>
            </a:r>
            <a:r>
              <a:rPr lang="fr-CA" dirty="0" smtClean="0"/>
              <a:t>récentes</a:t>
            </a:r>
            <a:endParaRPr lang="fr-CA" dirty="0"/>
          </a:p>
          <a:p>
            <a:pPr marL="0" indent="0">
              <a:buNone/>
            </a:pPr>
            <a:r>
              <a:rPr lang="fr-CA" dirty="0"/>
              <a:t> </a:t>
            </a:r>
          </a:p>
          <a:p>
            <a:endParaRPr lang="fr-CA" dirty="0"/>
          </a:p>
        </p:txBody>
      </p:sp>
    </p:spTree>
    <p:extLst>
      <p:ext uri="{BB962C8B-B14F-4D97-AF65-F5344CB8AC3E}">
        <p14:creationId xmlns:p14="http://schemas.microsoft.com/office/powerpoint/2010/main" val="34367392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404664"/>
            <a:ext cx="8229600" cy="1442424"/>
          </a:xfrm>
        </p:spPr>
        <p:txBody>
          <a:bodyPr>
            <a:normAutofit fontScale="90000"/>
          </a:bodyPr>
          <a:lstStyle/>
          <a:p>
            <a:r>
              <a:rPr lang="en-US" dirty="0" smtClean="0"/>
              <a:t/>
            </a:r>
            <a:br>
              <a:rPr lang="en-US" dirty="0" smtClean="0"/>
            </a:br>
            <a:r>
              <a:rPr lang="fr-CA" dirty="0"/>
              <a:t>Phase </a:t>
            </a:r>
            <a:r>
              <a:rPr lang="en-US" dirty="0"/>
              <a:t>C. </a:t>
            </a:r>
            <a:r>
              <a:rPr lang="fr-CA" dirty="0" smtClean="0"/>
              <a:t>La </a:t>
            </a:r>
            <a:r>
              <a:rPr lang="fr-CA" dirty="0"/>
              <a:t>clôture</a:t>
            </a:r>
            <a:r>
              <a:rPr lang="fr-CA" sz="4900" dirty="0"/>
              <a:t> </a:t>
            </a:r>
            <a:r>
              <a:rPr lang="fr-CA" sz="3600" dirty="0"/>
              <a:t>(‘</a:t>
            </a:r>
            <a:r>
              <a:rPr lang="fr-CA" sz="3600" dirty="0" err="1"/>
              <a:t>termination</a:t>
            </a:r>
            <a:r>
              <a:rPr lang="fr-CA" sz="3600" dirty="0"/>
              <a:t>’) </a:t>
            </a:r>
            <a:endParaRPr lang="fr-CA" dirty="0"/>
          </a:p>
        </p:txBody>
      </p:sp>
      <p:sp>
        <p:nvSpPr>
          <p:cNvPr id="3" name="Espace réservé du contenu 2"/>
          <p:cNvSpPr>
            <a:spLocks noGrp="1"/>
          </p:cNvSpPr>
          <p:nvPr>
            <p:ph idx="1"/>
            <p:custDataLst>
              <p:tags r:id="rId2"/>
            </p:custDataLst>
          </p:nvPr>
        </p:nvSpPr>
        <p:spPr/>
        <p:txBody>
          <a:bodyPr>
            <a:normAutofit fontScale="47500" lnSpcReduction="20000"/>
          </a:bodyPr>
          <a:lstStyle/>
          <a:p>
            <a:r>
              <a:rPr lang="fr-CA" sz="3300" dirty="0"/>
              <a:t>Il importe de reconnaître la participation active de la personne à ces changements et, si la personne souligne notre contribution, nous pouvons l’entendre et </a:t>
            </a:r>
            <a:r>
              <a:rPr lang="fr-CA" sz="3300" dirty="0" smtClean="0"/>
              <a:t>l’accepter, </a:t>
            </a:r>
            <a:r>
              <a:rPr lang="fr-CA" sz="3300" dirty="0"/>
              <a:t>car cela est réel.  </a:t>
            </a:r>
          </a:p>
          <a:p>
            <a:pPr lvl="0"/>
            <a:r>
              <a:rPr lang="fr-CA" sz="3300" dirty="0"/>
              <a:t>Aborder la </a:t>
            </a:r>
            <a:r>
              <a:rPr lang="fr-CA" sz="3300" dirty="0" err="1"/>
              <a:t>réexpérience</a:t>
            </a:r>
            <a:r>
              <a:rPr lang="fr-CA" sz="3300" dirty="0"/>
              <a:t> d’une perte via la perte du thérapeute et la relier à l’événement traumatique (surtout dans les cas de deuil)</a:t>
            </a:r>
          </a:p>
          <a:p>
            <a:pPr marL="0" indent="0">
              <a:buNone/>
            </a:pPr>
            <a:r>
              <a:rPr lang="fr-CA" sz="3300" dirty="0"/>
              <a:t> </a:t>
            </a:r>
          </a:p>
          <a:p>
            <a:r>
              <a:rPr lang="fr-CA" sz="3300" dirty="0"/>
              <a:t>Nous pouvons aussi partager le bonheur que nous avons eu à connaître et à accompagner la personne ainsi que le chagrin s’il y a lieu. </a:t>
            </a:r>
          </a:p>
          <a:p>
            <a:pPr marL="0" indent="0">
              <a:buNone/>
            </a:pPr>
            <a:endParaRPr lang="fr-CA" sz="3300" dirty="0"/>
          </a:p>
          <a:p>
            <a:pPr lvl="0"/>
            <a:r>
              <a:rPr lang="fr-CA" sz="3300" dirty="0"/>
              <a:t>Recevoir la gratitude de la personne et offrir la sienne </a:t>
            </a:r>
          </a:p>
          <a:p>
            <a:pPr marL="0" indent="0">
              <a:buNone/>
            </a:pPr>
            <a:endParaRPr lang="fr-CA" sz="3300" dirty="0"/>
          </a:p>
          <a:p>
            <a:r>
              <a:rPr lang="fr-CA" sz="3300" dirty="0"/>
              <a:t>Horowitz est clair qu’un petit cadeau s’accepte avec </a:t>
            </a:r>
            <a:r>
              <a:rPr lang="fr-CA" sz="3300" dirty="0" smtClean="0"/>
              <a:t>courtoisie, </a:t>
            </a:r>
            <a:r>
              <a:rPr lang="fr-CA" sz="3300" dirty="0"/>
              <a:t>car la personne nous offre ainsi un peu d’elle-même, soit elle-même qu’elle considère dorénavant comme étant suffisamment valable pour l’offrir. C’est aussi une façon de demeurer un peu avec nous sans avoir à maintenir la relation. </a:t>
            </a:r>
          </a:p>
          <a:p>
            <a:pPr marL="0" indent="0">
              <a:buNone/>
            </a:pPr>
            <a:r>
              <a:rPr lang="fr-CA" sz="3300" dirty="0"/>
              <a:t> </a:t>
            </a:r>
          </a:p>
          <a:p>
            <a:pPr lvl="0"/>
            <a:r>
              <a:rPr lang="fr-CA" sz="3300" dirty="0"/>
              <a:t>Offrir des recommandations de santé psychologique pour le </a:t>
            </a:r>
            <a:r>
              <a:rPr lang="fr-CA" sz="3300" dirty="0" smtClean="0"/>
              <a:t>futur</a:t>
            </a:r>
            <a:r>
              <a:rPr lang="fr-CA" dirty="0"/>
              <a:t/>
            </a:r>
            <a:br>
              <a:rPr lang="fr-CA" dirty="0"/>
            </a:br>
            <a:endParaRPr lang="fr-CA" dirty="0"/>
          </a:p>
        </p:txBody>
      </p:sp>
    </p:spTree>
    <p:extLst>
      <p:ext uri="{BB962C8B-B14F-4D97-AF65-F5344CB8AC3E}">
        <p14:creationId xmlns:p14="http://schemas.microsoft.com/office/powerpoint/2010/main" val="8240369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Phase </a:t>
            </a:r>
            <a:r>
              <a:rPr lang="en-US" dirty="0"/>
              <a:t>C. </a:t>
            </a:r>
            <a:r>
              <a:rPr lang="fr-CA" dirty="0"/>
              <a:t>La clôture</a:t>
            </a:r>
            <a:r>
              <a:rPr lang="fr-CA" sz="4900" dirty="0"/>
              <a:t> </a:t>
            </a:r>
            <a:r>
              <a:rPr lang="fr-CA" sz="3600" dirty="0"/>
              <a:t>(‘</a:t>
            </a:r>
            <a:r>
              <a:rPr lang="fr-CA" sz="3600" dirty="0" err="1"/>
              <a:t>termination</a:t>
            </a:r>
            <a:r>
              <a:rPr lang="fr-CA" sz="3600" dirty="0"/>
              <a:t>’)</a:t>
            </a:r>
            <a:endParaRPr lang="fr-CA" dirty="0"/>
          </a:p>
        </p:txBody>
      </p:sp>
      <p:sp>
        <p:nvSpPr>
          <p:cNvPr id="3" name="Espace réservé du contenu 2"/>
          <p:cNvSpPr>
            <a:spLocks noGrp="1"/>
          </p:cNvSpPr>
          <p:nvPr>
            <p:ph idx="1"/>
            <p:custDataLst>
              <p:tags r:id="rId2"/>
            </p:custDataLst>
          </p:nvPr>
        </p:nvSpPr>
        <p:spPr/>
        <p:txBody>
          <a:bodyPr/>
          <a:lstStyle/>
          <a:p>
            <a:r>
              <a:rPr lang="fr-CA" dirty="0" smtClean="0"/>
              <a:t>Encourager le patient à pratiquer les nouveaux modèles défensifs, cognitifs et comportementaux jusqu’à ce qu’ils deviennent automatiques</a:t>
            </a:r>
          </a:p>
          <a:p>
            <a:r>
              <a:rPr lang="fr-CA" dirty="0" smtClean="0"/>
              <a:t>Identifier de nouvelles attitudes face aux épreuves de la vie</a:t>
            </a:r>
          </a:p>
          <a:p>
            <a:r>
              <a:rPr lang="fr-CA" dirty="0" smtClean="0"/>
              <a:t>Puis, aborder les enjeux de la fin de la thérapie</a:t>
            </a:r>
          </a:p>
        </p:txBody>
      </p:sp>
    </p:spTree>
    <p:extLst>
      <p:ext uri="{BB962C8B-B14F-4D97-AF65-F5344CB8AC3E}">
        <p14:creationId xmlns:p14="http://schemas.microsoft.com/office/powerpoint/2010/main" val="3284596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Introduction</a:t>
            </a:r>
          </a:p>
        </p:txBody>
      </p:sp>
      <p:sp>
        <p:nvSpPr>
          <p:cNvPr id="3" name="Espace réservé du contenu 2"/>
          <p:cNvSpPr>
            <a:spLocks noGrp="1"/>
          </p:cNvSpPr>
          <p:nvPr>
            <p:ph idx="1"/>
            <p:custDataLst>
              <p:tags r:id="rId2"/>
            </p:custDataLst>
          </p:nvPr>
        </p:nvSpPr>
        <p:spPr/>
        <p:txBody>
          <a:bodyPr>
            <a:normAutofit fontScale="62500" lnSpcReduction="20000"/>
          </a:bodyPr>
          <a:lstStyle/>
          <a:p>
            <a:pPr algn="ctr">
              <a:buFont typeface="Wingdings" panose="05000000000000000000" pitchFamily="2" charset="2"/>
              <a:buChar char="v"/>
            </a:pPr>
            <a:r>
              <a:rPr lang="fr-CA" b="1" i="1" dirty="0">
                <a:effectLst>
                  <a:outerShdw blurRad="38100" dist="38100" dir="2700000" algn="tl">
                    <a:srgbClr val="000000">
                      <a:alpha val="43137"/>
                    </a:srgbClr>
                  </a:outerShdw>
                </a:effectLst>
              </a:rPr>
              <a:t>“Avant tout, ne causer aucun tort</a:t>
            </a:r>
            <a:r>
              <a:rPr lang="fr-CA" b="1" i="1" dirty="0" smtClean="0">
                <a:effectLst>
                  <a:outerShdw blurRad="38100" dist="38100" dir="2700000" algn="tl">
                    <a:srgbClr val="000000">
                      <a:alpha val="43137"/>
                    </a:srgbClr>
                  </a:outerShdw>
                </a:effectLst>
              </a:rPr>
              <a:t>.”</a:t>
            </a:r>
          </a:p>
          <a:p>
            <a:pPr algn="ctr"/>
            <a:endParaRPr lang="fr-CA" dirty="0"/>
          </a:p>
          <a:p>
            <a:pPr lvl="0"/>
            <a:r>
              <a:rPr lang="fr-CA" dirty="0"/>
              <a:t>L’ÉSPT est une merveilleuse opportunité pour comprendre la psyché </a:t>
            </a:r>
            <a:r>
              <a:rPr lang="fr-CA" dirty="0" smtClean="0"/>
              <a:t>humaine</a:t>
            </a:r>
            <a:endParaRPr lang="fr-CA" dirty="0"/>
          </a:p>
          <a:p>
            <a:pPr marL="0" indent="0">
              <a:buNone/>
            </a:pPr>
            <a:endParaRPr lang="fr-CA" dirty="0"/>
          </a:p>
          <a:p>
            <a:pPr lvl="0"/>
            <a:r>
              <a:rPr lang="fr-CA" dirty="0"/>
              <a:t>Dans le DSM-III, l’ÉSPT est l’une des rares catégories diagnostiques </a:t>
            </a:r>
            <a:r>
              <a:rPr lang="fr-CA" dirty="0" smtClean="0"/>
              <a:t>élaborées </a:t>
            </a:r>
            <a:r>
              <a:rPr lang="fr-CA" dirty="0"/>
              <a:t>à partir de perspectives théoriques (surtout le modèle d’Horowitz et celui du conditionnement classique) ainsi que d’observations </a:t>
            </a:r>
            <a:r>
              <a:rPr lang="fr-CA" dirty="0" smtClean="0"/>
              <a:t>phénoménologiques</a:t>
            </a:r>
            <a:endParaRPr lang="fr-CA" dirty="0"/>
          </a:p>
          <a:p>
            <a:pPr marL="0" indent="0">
              <a:buNone/>
            </a:pPr>
            <a:endParaRPr lang="fr-CA" dirty="0"/>
          </a:p>
          <a:p>
            <a:pPr lvl="0"/>
            <a:r>
              <a:rPr lang="fr-CA" dirty="0"/>
              <a:t>Dans le DSM-III et le DSM-IV, l’ÉSPT était classifié comme un trouble </a:t>
            </a:r>
            <a:r>
              <a:rPr lang="fr-CA" dirty="0" smtClean="0"/>
              <a:t>anxieux </a:t>
            </a:r>
            <a:endParaRPr lang="fr-CA" dirty="0"/>
          </a:p>
          <a:p>
            <a:pPr marL="0" indent="0">
              <a:buNone/>
            </a:pPr>
            <a:endParaRPr lang="fr-CA" dirty="0"/>
          </a:p>
          <a:p>
            <a:pPr lvl="0"/>
            <a:r>
              <a:rPr lang="fr-CA" dirty="0"/>
              <a:t>Dans le DSM-5, il est classifié dans une nouvelle catégorie à part liée aux réactions à un événement traumatique ou à un </a:t>
            </a:r>
            <a:r>
              <a:rPr lang="fr-CA" dirty="0" err="1" smtClean="0"/>
              <a:t>stresseur</a:t>
            </a:r>
            <a:r>
              <a:rPr lang="fr-CA" dirty="0" smtClean="0"/>
              <a:t> </a:t>
            </a:r>
            <a:endParaRPr lang="fr-CA" dirty="0"/>
          </a:p>
          <a:p>
            <a:pPr marL="0" indent="0">
              <a:buNone/>
            </a:pPr>
            <a:endParaRPr lang="fr-CA" dirty="0"/>
          </a:p>
          <a:p>
            <a:pPr lvl="0"/>
            <a:r>
              <a:rPr lang="fr-CA" dirty="0"/>
              <a:t>Dans le DSM-5, l’ÉSPT est considéré plutôt comme un trouble structurel qu’une phobie ou une réponse de peur (voir </a:t>
            </a:r>
            <a:r>
              <a:rPr lang="fr-CA" dirty="0" err="1"/>
              <a:t>Freidman</a:t>
            </a:r>
            <a:r>
              <a:rPr lang="fr-CA" dirty="0"/>
              <a:t>, 2014; National Center for </a:t>
            </a:r>
            <a:r>
              <a:rPr lang="fr-CA" dirty="0" smtClean="0"/>
              <a:t>ÉSPT) </a:t>
            </a:r>
            <a:endParaRPr lang="fr-CA" dirty="0"/>
          </a:p>
          <a:p>
            <a:pPr marL="0" indent="0">
              <a:buNone/>
            </a:pPr>
            <a:endParaRPr lang="fr-CA" dirty="0"/>
          </a:p>
          <a:p>
            <a:pPr lvl="0"/>
            <a:r>
              <a:rPr lang="fr-CA" dirty="0"/>
              <a:t>Ainsi, un ÉSPT léger du DSM-5 est plus sévère qu’un ÉSPT léger du </a:t>
            </a:r>
            <a:r>
              <a:rPr lang="fr-CA" dirty="0" smtClean="0"/>
              <a:t>DSM-IV</a:t>
            </a:r>
            <a:endParaRPr lang="fr-CA" dirty="0"/>
          </a:p>
          <a:p>
            <a:endParaRPr lang="fr-CA" dirty="0"/>
          </a:p>
        </p:txBody>
      </p:sp>
    </p:spTree>
    <p:extLst>
      <p:ext uri="{BB962C8B-B14F-4D97-AF65-F5344CB8AC3E}">
        <p14:creationId xmlns:p14="http://schemas.microsoft.com/office/powerpoint/2010/main" val="36342758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2609892" y="2276872"/>
            <a:ext cx="4914436" cy="1384995"/>
          </a:xfrm>
          <a:prstGeom prst="rect">
            <a:avLst/>
          </a:prstGeom>
        </p:spPr>
        <p:txBody>
          <a:bodyPr wrap="square">
            <a:spAutoFit/>
          </a:bodyPr>
          <a:lstStyle/>
          <a:p>
            <a:pPr lvl="0" algn="ctr"/>
            <a:r>
              <a:rPr lang="fr-CA" sz="2800" b="1" dirty="0" smtClean="0">
                <a:solidFill>
                  <a:srgbClr val="FF0000"/>
                </a:solidFill>
              </a:rPr>
              <a:t>Présentation d’Éric </a:t>
            </a:r>
          </a:p>
          <a:p>
            <a:pPr lvl="0" algn="ctr"/>
            <a:r>
              <a:rPr lang="fr-CA" sz="2800" b="1" dirty="0" smtClean="0">
                <a:solidFill>
                  <a:srgbClr val="FF0000"/>
                </a:solidFill>
              </a:rPr>
              <a:t>selon le modèle</a:t>
            </a:r>
          </a:p>
          <a:p>
            <a:pPr lvl="0" algn="ctr"/>
            <a:r>
              <a:rPr lang="fr-CA" sz="2800" b="1" dirty="0" smtClean="0">
                <a:solidFill>
                  <a:srgbClr val="FF0000"/>
                </a:solidFill>
              </a:rPr>
              <a:t> d’Horowitz</a:t>
            </a:r>
            <a:endParaRPr lang="fr-CA" sz="2800" b="1" dirty="0">
              <a:solidFill>
                <a:srgbClr val="FF0000"/>
              </a:solidFill>
            </a:endParaRPr>
          </a:p>
        </p:txBody>
      </p:sp>
    </p:spTree>
    <p:extLst>
      <p:ext uri="{BB962C8B-B14F-4D97-AF65-F5344CB8AC3E}">
        <p14:creationId xmlns:p14="http://schemas.microsoft.com/office/powerpoint/2010/main" val="2286224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
            </a:r>
            <a:br>
              <a:rPr lang="fr-CA" dirty="0"/>
            </a:br>
            <a:r>
              <a:rPr lang="fr-CA" dirty="0" smtClean="0"/>
              <a:t>Pour </a:t>
            </a:r>
            <a:r>
              <a:rPr lang="fr-FR" dirty="0" smtClean="0"/>
              <a:t>Horowitz </a:t>
            </a:r>
            <a:endParaRPr lang="fr-CA" dirty="0"/>
          </a:p>
        </p:txBody>
      </p:sp>
      <p:sp>
        <p:nvSpPr>
          <p:cNvPr id="3" name="Espace réservé du contenu 2"/>
          <p:cNvSpPr>
            <a:spLocks noGrp="1"/>
          </p:cNvSpPr>
          <p:nvPr>
            <p:ph idx="1"/>
            <p:custDataLst>
              <p:tags r:id="rId2"/>
            </p:custDataLst>
          </p:nvPr>
        </p:nvSpPr>
        <p:spPr/>
        <p:txBody>
          <a:bodyPr/>
          <a:lstStyle/>
          <a:p>
            <a:r>
              <a:rPr lang="fr-CA" sz="4400" dirty="0" smtClean="0"/>
              <a:t>2</a:t>
            </a:r>
            <a:r>
              <a:rPr lang="fr-CA" sz="3600" dirty="0" smtClean="0"/>
              <a:t> </a:t>
            </a:r>
            <a:r>
              <a:rPr lang="fr-CA" dirty="0"/>
              <a:t>R</a:t>
            </a:r>
            <a:r>
              <a:rPr lang="fr-CA" dirty="0" smtClean="0"/>
              <a:t>eprésentations </a:t>
            </a:r>
          </a:p>
          <a:p>
            <a:pPr lvl="1">
              <a:buFont typeface="Wingdings" panose="05000000000000000000" pitchFamily="2" charset="2"/>
              <a:buChar char="Ø"/>
            </a:pPr>
            <a:r>
              <a:rPr lang="fr-CA" dirty="0" smtClean="0"/>
              <a:t>Positive 	</a:t>
            </a:r>
          </a:p>
          <a:p>
            <a:pPr lvl="1">
              <a:buFont typeface="Wingdings" panose="05000000000000000000" pitchFamily="2" charset="2"/>
              <a:buChar char="Ø"/>
            </a:pPr>
            <a:r>
              <a:rPr lang="fr-CA" dirty="0" smtClean="0"/>
              <a:t>Négatif </a:t>
            </a:r>
          </a:p>
          <a:p>
            <a:pPr algn="just"/>
            <a:r>
              <a:rPr lang="fr-CA" sz="2400" dirty="0" smtClean="0"/>
              <a:t>C’est </a:t>
            </a:r>
            <a:r>
              <a:rPr lang="fr-CA" sz="2400" dirty="0"/>
              <a:t>inévitable et pour chacun il y un une représentation de l`autre toujours formée à partir de l’expérience, par contre il ne donne aucune représentation interne ciblée </a:t>
            </a:r>
            <a:r>
              <a:rPr lang="fr-CA" sz="2400" dirty="0" smtClean="0"/>
              <a:t>telle </a:t>
            </a:r>
            <a:r>
              <a:rPr lang="fr-CA" sz="2400" dirty="0"/>
              <a:t>estime de soi </a:t>
            </a:r>
          </a:p>
          <a:p>
            <a:r>
              <a:rPr lang="fr-CA" dirty="0" smtClean="0"/>
              <a:t>Toutefois un autre modèle en donne, soit le modèle d’</a:t>
            </a:r>
            <a:r>
              <a:rPr lang="fr-CA" dirty="0" err="1" smtClean="0"/>
              <a:t>Esptein</a:t>
            </a:r>
            <a:endParaRPr lang="fr-CA" dirty="0"/>
          </a:p>
          <a:p>
            <a:endParaRPr lang="fr-CA" dirty="0" smtClean="0"/>
          </a:p>
          <a:p>
            <a:endParaRPr lang="fr-CA" dirty="0"/>
          </a:p>
        </p:txBody>
      </p:sp>
    </p:spTree>
    <p:extLst>
      <p:ext uri="{BB962C8B-B14F-4D97-AF65-F5344CB8AC3E}">
        <p14:creationId xmlns:p14="http://schemas.microsoft.com/office/powerpoint/2010/main" val="36497739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Le modèle </a:t>
            </a:r>
            <a:r>
              <a:rPr lang="fr-CA" dirty="0" smtClean="0"/>
              <a:t>d’Epstein </a:t>
            </a:r>
            <a:r>
              <a:rPr lang="fr-CA" sz="5400" dirty="0"/>
              <a:t>(1991</a:t>
            </a:r>
            <a:r>
              <a:rPr lang="fr-CA" sz="3200" dirty="0"/>
              <a:t>) p. </a:t>
            </a:r>
            <a:r>
              <a:rPr lang="fr-CA" sz="3200" dirty="0" smtClean="0"/>
              <a:t>23</a:t>
            </a:r>
            <a:endParaRPr lang="fr-CA" sz="2800" dirty="0"/>
          </a:p>
        </p:txBody>
      </p:sp>
      <p:sp>
        <p:nvSpPr>
          <p:cNvPr id="3" name="Espace réservé du contenu 2"/>
          <p:cNvSpPr>
            <a:spLocks noGrp="1"/>
          </p:cNvSpPr>
          <p:nvPr>
            <p:ph idx="1"/>
            <p:custDataLst>
              <p:tags r:id="rId2"/>
            </p:custDataLst>
          </p:nvPr>
        </p:nvSpPr>
        <p:spPr/>
        <p:txBody>
          <a:bodyPr>
            <a:normAutofit fontScale="77500" lnSpcReduction="20000"/>
          </a:bodyPr>
          <a:lstStyle/>
          <a:p>
            <a:pPr algn="just"/>
            <a:r>
              <a:rPr lang="fr-CA" sz="2800" dirty="0" smtClean="0"/>
              <a:t>Epstein </a:t>
            </a:r>
            <a:r>
              <a:rPr lang="fr-CA" sz="2800" dirty="0"/>
              <a:t>propose une théorie du soi </a:t>
            </a:r>
            <a:r>
              <a:rPr lang="fr-CA" sz="2800" dirty="0" smtClean="0"/>
              <a:t>cognitive expérientielle dynamique</a:t>
            </a:r>
            <a:r>
              <a:rPr lang="fr-CA" sz="2800" dirty="0"/>
              <a:t> :</a:t>
            </a:r>
          </a:p>
          <a:p>
            <a:pPr algn="just"/>
            <a:r>
              <a:rPr lang="fr-CA" sz="2800" dirty="0"/>
              <a:t> </a:t>
            </a:r>
            <a:r>
              <a:rPr lang="fr-CA" sz="2400" dirty="0" smtClean="0"/>
              <a:t>Chacun </a:t>
            </a:r>
            <a:r>
              <a:rPr lang="fr-CA" sz="2400" dirty="0"/>
              <a:t>se construit une théorie personnelle à propos de soi et du </a:t>
            </a:r>
            <a:endParaRPr lang="fr-CA" sz="2400" dirty="0" smtClean="0"/>
          </a:p>
          <a:p>
            <a:pPr marL="0" indent="0" algn="just">
              <a:buNone/>
            </a:pPr>
            <a:r>
              <a:rPr lang="fr-CA" sz="2400" dirty="0" smtClean="0"/>
              <a:t>      monde</a:t>
            </a:r>
            <a:endParaRPr lang="fr-CA" sz="2400" dirty="0"/>
          </a:p>
          <a:p>
            <a:pPr algn="just"/>
            <a:r>
              <a:rPr lang="fr-CA" sz="2800" dirty="0"/>
              <a:t> </a:t>
            </a:r>
            <a:r>
              <a:rPr lang="fr-CA" sz="2400" dirty="0" smtClean="0"/>
              <a:t>Chaque </a:t>
            </a:r>
            <a:r>
              <a:rPr lang="fr-CA" sz="2400" dirty="0"/>
              <a:t>théorie personnelle se développe via une interaction entre </a:t>
            </a:r>
            <a:r>
              <a:rPr lang="fr-CA" sz="2400" dirty="0" smtClean="0"/>
              <a:t> </a:t>
            </a:r>
          </a:p>
          <a:p>
            <a:pPr marL="0" indent="0" algn="just">
              <a:buNone/>
            </a:pPr>
            <a:r>
              <a:rPr lang="fr-CA" sz="2400" dirty="0"/>
              <a:t> </a:t>
            </a:r>
            <a:r>
              <a:rPr lang="fr-CA" sz="2400" dirty="0" smtClean="0"/>
              <a:t>     l’expérience </a:t>
            </a:r>
            <a:r>
              <a:rPr lang="fr-CA" sz="2400" dirty="0"/>
              <a:t>et la </a:t>
            </a:r>
            <a:r>
              <a:rPr lang="fr-CA" sz="2400" dirty="0" smtClean="0"/>
              <a:t>conceptualisation</a:t>
            </a:r>
            <a:endParaRPr lang="fr-CA" sz="2400" dirty="0"/>
          </a:p>
          <a:p>
            <a:pPr algn="just"/>
            <a:r>
              <a:rPr lang="fr-CA" sz="2800" dirty="0"/>
              <a:t> </a:t>
            </a:r>
            <a:r>
              <a:rPr lang="fr-CA" sz="2400" dirty="0" smtClean="0"/>
              <a:t>Si </a:t>
            </a:r>
            <a:r>
              <a:rPr lang="fr-CA" sz="2400" dirty="0"/>
              <a:t>tout se déroule bien au gré d’assimilations </a:t>
            </a:r>
            <a:r>
              <a:rPr lang="fr-CA" sz="2400" dirty="0" smtClean="0"/>
              <a:t>et d’accommodations</a:t>
            </a:r>
          </a:p>
          <a:p>
            <a:pPr marL="0" indent="0" algn="just">
              <a:buNone/>
            </a:pPr>
            <a:r>
              <a:rPr lang="fr-CA" sz="2400" dirty="0" smtClean="0"/>
              <a:t>      </a:t>
            </a:r>
            <a:r>
              <a:rPr lang="fr-CA" sz="2400" dirty="0"/>
              <a:t>notre théorie personnelle devient de plus en plus </a:t>
            </a:r>
            <a:r>
              <a:rPr lang="fr-CA" sz="2400" dirty="0" smtClean="0"/>
              <a:t>différenciée</a:t>
            </a:r>
          </a:p>
          <a:p>
            <a:pPr marL="0" indent="0" algn="just">
              <a:buNone/>
            </a:pPr>
            <a:r>
              <a:rPr lang="fr-CA" sz="2400" dirty="0"/>
              <a:t> </a:t>
            </a:r>
            <a:r>
              <a:rPr lang="fr-CA" sz="2400" dirty="0" smtClean="0"/>
              <a:t>     (</a:t>
            </a:r>
            <a:r>
              <a:rPr lang="fr-CA" sz="2400" dirty="0"/>
              <a:t>complexe) et intégrée (ses divers éléments interagissent et </a:t>
            </a:r>
            <a:r>
              <a:rPr lang="fr-CA" sz="2400" dirty="0" smtClean="0"/>
              <a:t>sont</a:t>
            </a:r>
          </a:p>
          <a:p>
            <a:pPr marL="0" indent="0" algn="just">
              <a:buNone/>
            </a:pPr>
            <a:r>
              <a:rPr lang="fr-CA" sz="2400" dirty="0"/>
              <a:t> </a:t>
            </a:r>
            <a:r>
              <a:rPr lang="fr-CA" sz="2400" dirty="0" smtClean="0"/>
              <a:t>      activés </a:t>
            </a:r>
            <a:r>
              <a:rPr lang="fr-CA" sz="2400" dirty="0"/>
              <a:t>conjointement</a:t>
            </a:r>
            <a:r>
              <a:rPr lang="fr-CA" sz="2400" dirty="0" smtClean="0"/>
              <a:t>)</a:t>
            </a:r>
            <a:endParaRPr lang="fr-CA" sz="2400" dirty="0"/>
          </a:p>
          <a:p>
            <a:pPr algn="just"/>
            <a:r>
              <a:rPr lang="fr-CA" sz="2800" dirty="0"/>
              <a:t> </a:t>
            </a:r>
            <a:r>
              <a:rPr lang="fr-CA" sz="2400" dirty="0" smtClean="0"/>
              <a:t>Si </a:t>
            </a:r>
            <a:r>
              <a:rPr lang="fr-CA" sz="2400" dirty="0"/>
              <a:t>notre théorie personnelle est incapable de remplir ses fonctions </a:t>
            </a:r>
            <a:r>
              <a:rPr lang="fr-CA" sz="2400" dirty="0" smtClean="0"/>
              <a:t>sous</a:t>
            </a:r>
          </a:p>
          <a:p>
            <a:pPr marL="0" indent="0" algn="just">
              <a:buNone/>
            </a:pPr>
            <a:r>
              <a:rPr lang="fr-CA" sz="2400" dirty="0"/>
              <a:t> </a:t>
            </a:r>
            <a:r>
              <a:rPr lang="fr-CA" sz="2400" dirty="0" smtClean="0"/>
              <a:t>     </a:t>
            </a:r>
            <a:r>
              <a:rPr lang="fr-CA" sz="2400" dirty="0"/>
              <a:t>l’impact d’un stress important, une anxiété élevée </a:t>
            </a:r>
            <a:r>
              <a:rPr lang="fr-CA" sz="2400" dirty="0" smtClean="0"/>
              <a:t>émerge </a:t>
            </a:r>
          </a:p>
          <a:p>
            <a:pPr marL="0" indent="0" algn="just">
              <a:buNone/>
            </a:pPr>
            <a:r>
              <a:rPr lang="fr-CA" sz="2400" dirty="0"/>
              <a:t> </a:t>
            </a:r>
            <a:r>
              <a:rPr lang="fr-CA" sz="2400" dirty="0" smtClean="0"/>
              <a:t>     Si </a:t>
            </a:r>
            <a:r>
              <a:rPr lang="fr-CA" sz="2400" dirty="0"/>
              <a:t>nos tentatives d’adaptation échouent, une désorganisation de </a:t>
            </a:r>
            <a:r>
              <a:rPr lang="fr-CA" sz="2400" dirty="0" smtClean="0"/>
              <a:t>notre</a:t>
            </a:r>
          </a:p>
          <a:p>
            <a:pPr marL="0" indent="0" algn="just">
              <a:buNone/>
            </a:pPr>
            <a:r>
              <a:rPr lang="fr-CA" sz="2400" dirty="0"/>
              <a:t> </a:t>
            </a:r>
            <a:r>
              <a:rPr lang="fr-CA" sz="2400" dirty="0" smtClean="0"/>
              <a:t>     </a:t>
            </a:r>
            <a:r>
              <a:rPr lang="fr-CA" sz="2400" dirty="0"/>
              <a:t>théorie personnelle s’en </a:t>
            </a:r>
            <a:r>
              <a:rPr lang="fr-CA" sz="2400" dirty="0" smtClean="0"/>
              <a:t>suit</a:t>
            </a:r>
            <a:endParaRPr lang="fr-CA" sz="2400" dirty="0"/>
          </a:p>
          <a:p>
            <a:endParaRPr lang="fr-CA" dirty="0"/>
          </a:p>
        </p:txBody>
      </p:sp>
    </p:spTree>
    <p:extLst>
      <p:ext uri="{BB962C8B-B14F-4D97-AF65-F5344CB8AC3E}">
        <p14:creationId xmlns:p14="http://schemas.microsoft.com/office/powerpoint/2010/main" val="26414878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Le modèle </a:t>
            </a:r>
            <a:r>
              <a:rPr lang="fr-CA" dirty="0" smtClean="0"/>
              <a:t>d’Epstein</a:t>
            </a:r>
            <a:r>
              <a:rPr lang="fr-CA" sz="5400" dirty="0"/>
              <a:t>(1991) </a:t>
            </a:r>
            <a:r>
              <a:rPr lang="fr-CA" sz="3200" dirty="0"/>
              <a:t>p. </a:t>
            </a:r>
            <a:r>
              <a:rPr lang="fr-CA" sz="3200" dirty="0" smtClean="0"/>
              <a:t>23</a:t>
            </a:r>
            <a:endParaRPr lang="fr-CA" sz="2800" dirty="0"/>
          </a:p>
        </p:txBody>
      </p:sp>
      <p:sp>
        <p:nvSpPr>
          <p:cNvPr id="3" name="Espace réservé du contenu 2"/>
          <p:cNvSpPr>
            <a:spLocks noGrp="1"/>
          </p:cNvSpPr>
          <p:nvPr>
            <p:ph idx="1"/>
            <p:custDataLst>
              <p:tags r:id="rId2"/>
            </p:custDataLst>
          </p:nvPr>
        </p:nvSpPr>
        <p:spPr/>
        <p:txBody>
          <a:bodyPr>
            <a:normAutofit fontScale="77500" lnSpcReduction="20000"/>
          </a:bodyPr>
          <a:lstStyle/>
          <a:p>
            <a:pPr lvl="0"/>
            <a:r>
              <a:rPr lang="fr-CA" dirty="0"/>
              <a:t>Epstein (1991) propose quatre fonctions de base à une théorie personnelle, avec leurs schémas associés </a:t>
            </a:r>
            <a:r>
              <a:rPr lang="fr-CA" dirty="0" smtClean="0"/>
              <a:t>:</a:t>
            </a:r>
          </a:p>
          <a:p>
            <a:pPr lvl="0">
              <a:buFont typeface="Wingdings" panose="05000000000000000000" pitchFamily="2" charset="2"/>
              <a:buChar char="v"/>
            </a:pPr>
            <a:r>
              <a:rPr lang="fr-CA" dirty="0" smtClean="0"/>
              <a:t> </a:t>
            </a:r>
            <a:r>
              <a:rPr lang="fr-CA" b="1" i="1" dirty="0" smtClean="0">
                <a:solidFill>
                  <a:srgbClr val="FF0000"/>
                </a:solidFill>
              </a:rPr>
              <a:t>Très important, </a:t>
            </a:r>
            <a:r>
              <a:rPr lang="fr-CA" b="1" i="1" dirty="0">
                <a:solidFill>
                  <a:srgbClr val="FF0000"/>
                </a:solidFill>
              </a:rPr>
              <a:t>car </a:t>
            </a:r>
            <a:r>
              <a:rPr lang="en-CA" b="1" i="1" dirty="0">
                <a:solidFill>
                  <a:srgbClr val="FF0000"/>
                </a:solidFill>
              </a:rPr>
              <a:t>Horowitz </a:t>
            </a:r>
            <a:r>
              <a:rPr lang="fr-CA" b="1" i="1" dirty="0" smtClean="0">
                <a:solidFill>
                  <a:srgbClr val="FF0000"/>
                </a:solidFill>
              </a:rPr>
              <a:t>ne </a:t>
            </a:r>
            <a:r>
              <a:rPr lang="fr-CA" b="1" i="1" dirty="0">
                <a:solidFill>
                  <a:srgbClr val="FF0000"/>
                </a:solidFill>
              </a:rPr>
              <a:t>l’a pas </a:t>
            </a:r>
          </a:p>
          <a:p>
            <a:pPr lvl="0"/>
            <a:r>
              <a:rPr lang="fr-CA" dirty="0"/>
              <a:t>Maintenir une balance favorable entre plaisir et douleur (Freud</a:t>
            </a:r>
            <a:r>
              <a:rPr lang="fr-CA" dirty="0" smtClean="0"/>
              <a:t>)</a:t>
            </a:r>
          </a:p>
          <a:p>
            <a:pPr lvl="1"/>
            <a:r>
              <a:rPr lang="fr-CA" dirty="0" smtClean="0"/>
              <a:t>= </a:t>
            </a:r>
            <a:r>
              <a:rPr lang="fr-CA" dirty="0"/>
              <a:t>&gt; </a:t>
            </a:r>
            <a:r>
              <a:rPr lang="fr-CA" dirty="0" smtClean="0"/>
              <a:t>Le </a:t>
            </a:r>
            <a:r>
              <a:rPr lang="fr-CA" dirty="0"/>
              <a:t>monde est bienveillant </a:t>
            </a:r>
            <a:endParaRPr lang="fr-CA" dirty="0" smtClean="0"/>
          </a:p>
          <a:p>
            <a:pPr lvl="1">
              <a:buFont typeface="Wingdings" panose="05000000000000000000" pitchFamily="2" charset="2"/>
              <a:buChar char="Ø"/>
            </a:pPr>
            <a:r>
              <a:rPr lang="fr-CA" b="1" i="1" dirty="0" smtClean="0">
                <a:solidFill>
                  <a:srgbClr val="0070C0"/>
                </a:solidFill>
              </a:rPr>
              <a:t>vs</a:t>
            </a:r>
            <a:r>
              <a:rPr lang="fr-CA" b="1" dirty="0" smtClean="0">
                <a:solidFill>
                  <a:srgbClr val="0070C0"/>
                </a:solidFill>
              </a:rPr>
              <a:t>.</a:t>
            </a:r>
          </a:p>
          <a:p>
            <a:pPr lvl="1"/>
            <a:r>
              <a:rPr lang="fr-CA" dirty="0"/>
              <a:t> </a:t>
            </a:r>
            <a:r>
              <a:rPr lang="fr-CA" dirty="0" smtClean="0"/>
              <a:t>      Le </a:t>
            </a:r>
            <a:r>
              <a:rPr lang="fr-CA" dirty="0"/>
              <a:t>monde est malveillant </a:t>
            </a:r>
          </a:p>
          <a:p>
            <a:pPr marL="0" indent="0">
              <a:buNone/>
            </a:pPr>
            <a:endParaRPr lang="fr-CA" dirty="0"/>
          </a:p>
          <a:p>
            <a:pPr lvl="0"/>
            <a:r>
              <a:rPr lang="fr-CA" dirty="0"/>
              <a:t>Maintenir une théorie cohérente de soi et du monde (Rogers) </a:t>
            </a:r>
            <a:endParaRPr lang="fr-CA" dirty="0" smtClean="0"/>
          </a:p>
          <a:p>
            <a:pPr lvl="1"/>
            <a:r>
              <a:rPr lang="fr-CA" dirty="0" smtClean="0"/>
              <a:t>= </a:t>
            </a:r>
            <a:r>
              <a:rPr lang="fr-CA" dirty="0"/>
              <a:t>&gt; </a:t>
            </a:r>
            <a:r>
              <a:rPr lang="fr-CA" dirty="0" smtClean="0"/>
              <a:t>Le </a:t>
            </a:r>
            <a:r>
              <a:rPr lang="fr-CA" dirty="0"/>
              <a:t>monde est significatif (prévisible, contrôlable et  </a:t>
            </a:r>
            <a:r>
              <a:rPr lang="fr-CA" dirty="0" smtClean="0"/>
              <a:t> </a:t>
            </a:r>
          </a:p>
          <a:p>
            <a:pPr marL="393192" lvl="1" indent="0">
              <a:buNone/>
            </a:pPr>
            <a:r>
              <a:rPr lang="fr-CA" dirty="0"/>
              <a:t> </a:t>
            </a:r>
            <a:r>
              <a:rPr lang="fr-CA" dirty="0" smtClean="0"/>
              <a:t>          juste</a:t>
            </a:r>
            <a:r>
              <a:rPr lang="fr-CA" dirty="0"/>
              <a:t>) </a:t>
            </a:r>
            <a:endParaRPr lang="fr-CA" dirty="0" smtClean="0"/>
          </a:p>
          <a:p>
            <a:pPr lvl="1">
              <a:buFont typeface="Wingdings" panose="05000000000000000000" pitchFamily="2" charset="2"/>
              <a:buChar char="Ø"/>
            </a:pPr>
            <a:r>
              <a:rPr lang="fr-CA" b="1" i="1" dirty="0" smtClean="0">
                <a:solidFill>
                  <a:srgbClr val="0070C0"/>
                </a:solidFill>
              </a:rPr>
              <a:t>vs</a:t>
            </a:r>
            <a:r>
              <a:rPr lang="fr-CA" b="1" dirty="0">
                <a:solidFill>
                  <a:srgbClr val="0070C0"/>
                </a:solidFill>
              </a:rPr>
              <a:t>. </a:t>
            </a:r>
          </a:p>
          <a:p>
            <a:pPr lvl="1"/>
            <a:r>
              <a:rPr lang="fr-CA" dirty="0" smtClean="0"/>
              <a:t>       Le </a:t>
            </a:r>
            <a:r>
              <a:rPr lang="fr-CA" dirty="0"/>
              <a:t>monde est non insensé (capricieux, incontrôlable </a:t>
            </a:r>
            <a:r>
              <a:rPr lang="fr-CA" dirty="0" smtClean="0"/>
              <a:t>et</a:t>
            </a:r>
          </a:p>
          <a:p>
            <a:pPr marL="0" indent="0">
              <a:buNone/>
            </a:pPr>
            <a:r>
              <a:rPr lang="fr-CA" dirty="0" smtClean="0"/>
              <a:t>	   injuste</a:t>
            </a:r>
            <a:r>
              <a:rPr lang="fr-CA" dirty="0"/>
              <a:t>)</a:t>
            </a:r>
          </a:p>
          <a:p>
            <a:endParaRPr lang="fr-CA" dirty="0"/>
          </a:p>
        </p:txBody>
      </p:sp>
    </p:spTree>
    <p:extLst>
      <p:ext uri="{BB962C8B-B14F-4D97-AF65-F5344CB8AC3E}">
        <p14:creationId xmlns:p14="http://schemas.microsoft.com/office/powerpoint/2010/main" val="10823633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t>Le modèle </a:t>
            </a:r>
            <a:r>
              <a:rPr lang="fr-CA" dirty="0" smtClean="0"/>
              <a:t>d’Epstein </a:t>
            </a:r>
            <a:r>
              <a:rPr lang="fr-CA" sz="5400" dirty="0" smtClean="0"/>
              <a:t>(</a:t>
            </a:r>
            <a:r>
              <a:rPr lang="fr-CA" sz="5400" dirty="0"/>
              <a:t>1991) </a:t>
            </a:r>
            <a:r>
              <a:rPr lang="fr-CA" sz="3200" dirty="0"/>
              <a:t>p. </a:t>
            </a:r>
            <a:r>
              <a:rPr lang="fr-CA" sz="3200" dirty="0" smtClean="0"/>
              <a:t>23</a:t>
            </a:r>
            <a:endParaRPr lang="fr-CA" sz="2800" dirty="0"/>
          </a:p>
        </p:txBody>
      </p:sp>
      <p:sp>
        <p:nvSpPr>
          <p:cNvPr id="3" name="Espace réservé du contenu 2"/>
          <p:cNvSpPr>
            <a:spLocks noGrp="1"/>
          </p:cNvSpPr>
          <p:nvPr>
            <p:ph idx="1"/>
            <p:custDataLst>
              <p:tags r:id="rId2"/>
            </p:custDataLst>
          </p:nvPr>
        </p:nvSpPr>
        <p:spPr>
          <a:xfrm>
            <a:off x="457200" y="1847088"/>
            <a:ext cx="8229600" cy="4389120"/>
          </a:xfrm>
        </p:spPr>
        <p:txBody>
          <a:bodyPr>
            <a:normAutofit fontScale="62500" lnSpcReduction="20000"/>
          </a:bodyPr>
          <a:lstStyle/>
          <a:p>
            <a:r>
              <a:rPr lang="fr-CA" sz="2900" dirty="0"/>
              <a:t>Maintenir l’estime de soi (Adler and </a:t>
            </a:r>
            <a:r>
              <a:rPr lang="fr-CA" sz="2900" dirty="0" err="1"/>
              <a:t>Allport</a:t>
            </a:r>
            <a:r>
              <a:rPr lang="fr-CA" sz="2900" dirty="0"/>
              <a:t>) </a:t>
            </a:r>
            <a:endParaRPr lang="fr-CA" sz="2900" dirty="0" smtClean="0"/>
          </a:p>
          <a:p>
            <a:r>
              <a:rPr lang="fr-CA" b="1" i="1" dirty="0" smtClean="0">
                <a:solidFill>
                  <a:srgbClr val="FF0000"/>
                </a:solidFill>
              </a:rPr>
              <a:t>ils se sentent incompétent indésirable, etc</a:t>
            </a:r>
            <a:r>
              <a:rPr lang="fr-CA" b="1" i="1" dirty="0">
                <a:solidFill>
                  <a:srgbClr val="FF0000"/>
                </a:solidFill>
              </a:rPr>
              <a:t>.</a:t>
            </a:r>
            <a:r>
              <a:rPr lang="fr-CA" b="1" i="1" dirty="0" smtClean="0">
                <a:solidFill>
                  <a:srgbClr val="FF0000"/>
                </a:solidFill>
              </a:rPr>
              <a:t> </a:t>
            </a:r>
          </a:p>
          <a:p>
            <a:pPr lvl="1"/>
            <a:r>
              <a:rPr lang="fr-CA" sz="2700" dirty="0" smtClean="0"/>
              <a:t>= </a:t>
            </a:r>
            <a:r>
              <a:rPr lang="fr-CA" sz="2700" dirty="0"/>
              <a:t>&gt; L</a:t>
            </a:r>
            <a:r>
              <a:rPr lang="fr-CA" sz="2700" dirty="0" smtClean="0"/>
              <a:t>e </a:t>
            </a:r>
            <a:r>
              <a:rPr lang="fr-CA" sz="2700" dirty="0"/>
              <a:t>soi est valable (compétent, aimable, bon, puissant, désirable) </a:t>
            </a:r>
            <a:endParaRPr lang="fr-CA" sz="2700" dirty="0" smtClean="0"/>
          </a:p>
          <a:p>
            <a:pPr lvl="1">
              <a:buFont typeface="Wingdings" panose="05000000000000000000" pitchFamily="2" charset="2"/>
              <a:buChar char="Ø"/>
            </a:pPr>
            <a:r>
              <a:rPr lang="fr-CA" sz="2700" b="1" i="1" dirty="0" smtClean="0">
                <a:solidFill>
                  <a:srgbClr val="0070C0"/>
                </a:solidFill>
              </a:rPr>
              <a:t>vs.</a:t>
            </a:r>
          </a:p>
          <a:p>
            <a:pPr lvl="1"/>
            <a:r>
              <a:rPr lang="fr-CA" sz="2900" dirty="0" smtClean="0"/>
              <a:t>      Le </a:t>
            </a:r>
            <a:r>
              <a:rPr lang="fr-CA" sz="2900" dirty="0"/>
              <a:t>soi est peu valable (inadéquat, mauvais, impuissant, </a:t>
            </a:r>
            <a:r>
              <a:rPr lang="fr-CA" sz="2900" dirty="0" smtClean="0"/>
              <a:t> </a:t>
            </a:r>
          </a:p>
          <a:p>
            <a:pPr marL="393192" lvl="1" indent="0">
              <a:buNone/>
            </a:pPr>
            <a:r>
              <a:rPr lang="fr-CA" sz="2900" dirty="0"/>
              <a:t> </a:t>
            </a:r>
            <a:r>
              <a:rPr lang="fr-CA" sz="2900" dirty="0" smtClean="0"/>
              <a:t>          indésirable</a:t>
            </a:r>
            <a:r>
              <a:rPr lang="fr-CA" sz="2900" dirty="0"/>
              <a:t>)</a:t>
            </a:r>
          </a:p>
          <a:p>
            <a:pPr marL="0" indent="0">
              <a:buNone/>
            </a:pPr>
            <a:endParaRPr lang="fr-CA" sz="2900" dirty="0"/>
          </a:p>
          <a:p>
            <a:r>
              <a:rPr lang="fr-CA" sz="2900" dirty="0" smtClean="0"/>
              <a:t>Ces </a:t>
            </a:r>
            <a:r>
              <a:rPr lang="fr-CA" sz="2900" dirty="0"/>
              <a:t>trois fonctions-schémas proviennent de </a:t>
            </a:r>
            <a:r>
              <a:rPr lang="fr-CA" sz="2900" dirty="0" err="1"/>
              <a:t>Janoff-Bulman</a:t>
            </a:r>
            <a:r>
              <a:rPr lang="fr-CA" sz="2900" dirty="0"/>
              <a:t> (1989</a:t>
            </a:r>
            <a:r>
              <a:rPr lang="fr-CA" sz="2900" dirty="0" smtClean="0"/>
              <a:t>)</a:t>
            </a:r>
            <a:endParaRPr lang="fr-CA" sz="2900" dirty="0"/>
          </a:p>
          <a:p>
            <a:pPr marL="0" indent="0">
              <a:buNone/>
            </a:pPr>
            <a:endParaRPr lang="fr-CA" sz="2900" dirty="0"/>
          </a:p>
          <a:p>
            <a:pPr lvl="0"/>
            <a:r>
              <a:rPr lang="fr-CA" sz="2900" dirty="0"/>
              <a:t>Maintenir la mise en relation à autrui (Bowlby)  </a:t>
            </a:r>
            <a:endParaRPr lang="fr-CA" sz="2900" dirty="0" smtClean="0"/>
          </a:p>
          <a:p>
            <a:pPr lvl="1"/>
            <a:r>
              <a:rPr lang="fr-CA" sz="2700" dirty="0" smtClean="0"/>
              <a:t>= </a:t>
            </a:r>
            <a:r>
              <a:rPr lang="fr-CA" sz="2700" dirty="0"/>
              <a:t>&gt; </a:t>
            </a:r>
            <a:r>
              <a:rPr lang="fr-CA" sz="2700" dirty="0" smtClean="0"/>
              <a:t>Les </a:t>
            </a:r>
            <a:r>
              <a:rPr lang="fr-CA" sz="2700" dirty="0"/>
              <a:t>gens méritent notre confiance </a:t>
            </a:r>
            <a:r>
              <a:rPr lang="fr-CA" sz="2700" dirty="0" smtClean="0"/>
              <a:t>et </a:t>
            </a:r>
            <a:r>
              <a:rPr lang="fr-CA" sz="2700" dirty="0"/>
              <a:t>notre relation à eux </a:t>
            </a:r>
            <a:endParaRPr lang="fr-CA" sz="2700" dirty="0" smtClean="0"/>
          </a:p>
          <a:p>
            <a:pPr lvl="1">
              <a:buFont typeface="Wingdings" panose="05000000000000000000" pitchFamily="2" charset="2"/>
              <a:buChar char="Ø"/>
            </a:pPr>
            <a:r>
              <a:rPr lang="fr-CA" sz="2700" b="1" i="1" dirty="0" smtClean="0">
                <a:solidFill>
                  <a:srgbClr val="0070C0"/>
                </a:solidFill>
              </a:rPr>
              <a:t>vs</a:t>
            </a:r>
            <a:r>
              <a:rPr lang="fr-CA" sz="2700" b="1" i="1" dirty="0">
                <a:solidFill>
                  <a:srgbClr val="0070C0"/>
                </a:solidFill>
              </a:rPr>
              <a:t>. </a:t>
            </a:r>
            <a:endParaRPr lang="fr-CA" sz="2700" b="1" i="1" dirty="0" smtClean="0">
              <a:solidFill>
                <a:srgbClr val="0070C0"/>
              </a:solidFill>
            </a:endParaRPr>
          </a:p>
          <a:p>
            <a:pPr lvl="1"/>
            <a:r>
              <a:rPr lang="fr-CA" sz="2900" dirty="0" smtClean="0"/>
              <a:t>      Les </a:t>
            </a:r>
            <a:r>
              <a:rPr lang="fr-CA" sz="2900" dirty="0"/>
              <a:t>gens ne méritent pas notre confiance et notre relation à eux</a:t>
            </a:r>
          </a:p>
          <a:p>
            <a:pPr marL="0" indent="0">
              <a:buNone/>
            </a:pPr>
            <a:r>
              <a:rPr lang="fr-CA" dirty="0"/>
              <a:t/>
            </a:r>
            <a:br>
              <a:rPr lang="fr-CA" dirty="0"/>
            </a:br>
            <a:endParaRPr lang="fr-CA" dirty="0"/>
          </a:p>
        </p:txBody>
      </p:sp>
    </p:spTree>
    <p:extLst>
      <p:ext uri="{BB962C8B-B14F-4D97-AF65-F5344CB8AC3E}">
        <p14:creationId xmlns:p14="http://schemas.microsoft.com/office/powerpoint/2010/main" val="13645320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 modèle d’Epstein </a:t>
            </a:r>
            <a:r>
              <a:rPr lang="fr-CA" sz="4000" dirty="0"/>
              <a:t>(1991) </a:t>
            </a:r>
            <a:r>
              <a:rPr lang="fr-CA" sz="3200" dirty="0" smtClean="0"/>
              <a:t>p. 24</a:t>
            </a:r>
            <a:endParaRPr lang="fr-CA" sz="4400" dirty="0"/>
          </a:p>
        </p:txBody>
      </p:sp>
      <p:sp>
        <p:nvSpPr>
          <p:cNvPr id="3" name="Espace réservé du contenu 2"/>
          <p:cNvSpPr>
            <a:spLocks noGrp="1"/>
          </p:cNvSpPr>
          <p:nvPr>
            <p:ph idx="1"/>
            <p:custDataLst>
              <p:tags r:id="rId2"/>
            </p:custDataLst>
          </p:nvPr>
        </p:nvSpPr>
        <p:spPr/>
        <p:txBody>
          <a:bodyPr>
            <a:normAutofit lnSpcReduction="10000"/>
          </a:bodyPr>
          <a:lstStyle/>
          <a:p>
            <a:pPr lvl="0"/>
            <a:r>
              <a:rPr lang="fr-CA" dirty="0"/>
              <a:t>Le modèle d’Epstein (1991) pour comprendre l’ÉSPT (suite) : dit d’une autre façon ce que dit </a:t>
            </a:r>
            <a:r>
              <a:rPr lang="fr-CA" dirty="0" err="1"/>
              <a:t>Horowith</a:t>
            </a:r>
            <a:endParaRPr lang="fr-CA" dirty="0"/>
          </a:p>
          <a:p>
            <a:r>
              <a:rPr lang="fr-CA" sz="2200" b="1" i="1" dirty="0">
                <a:solidFill>
                  <a:srgbClr val="FF0000"/>
                </a:solidFill>
              </a:rPr>
              <a:t>R</a:t>
            </a:r>
            <a:r>
              <a:rPr lang="fr-CA" sz="2200" b="1" i="1" dirty="0" smtClean="0">
                <a:solidFill>
                  <a:srgbClr val="FF0000"/>
                </a:solidFill>
              </a:rPr>
              <a:t>eprésentation </a:t>
            </a:r>
            <a:r>
              <a:rPr lang="fr-CA" sz="2200" b="1" i="1" dirty="0">
                <a:solidFill>
                  <a:srgbClr val="FF0000"/>
                </a:solidFill>
              </a:rPr>
              <a:t>ne </a:t>
            </a:r>
            <a:r>
              <a:rPr lang="fr-CA" sz="2200" b="1" i="1" dirty="0" smtClean="0">
                <a:solidFill>
                  <a:srgbClr val="FF0000"/>
                </a:solidFill>
              </a:rPr>
              <a:t>peut </a:t>
            </a:r>
            <a:r>
              <a:rPr lang="fr-CA" sz="2200" b="1" i="1" dirty="0">
                <a:solidFill>
                  <a:srgbClr val="FF0000"/>
                </a:solidFill>
              </a:rPr>
              <a:t>être maintenu</a:t>
            </a:r>
          </a:p>
          <a:p>
            <a:pPr lvl="0"/>
            <a:r>
              <a:rPr lang="fr-CA" dirty="0"/>
              <a:t>Lorsque notre théorie personnelle ne peut plus effectuer ses fonctions, elle passe du positif au négatif, à un niveau </a:t>
            </a:r>
            <a:r>
              <a:rPr lang="fr-CA" dirty="0" smtClean="0"/>
              <a:t>préconscient</a:t>
            </a:r>
            <a:endParaRPr lang="fr-CA" dirty="0"/>
          </a:p>
          <a:p>
            <a:pPr marL="0" indent="0">
              <a:buNone/>
            </a:pPr>
            <a:endParaRPr lang="fr-CA" dirty="0"/>
          </a:p>
          <a:p>
            <a:pPr lvl="0"/>
            <a:r>
              <a:rPr lang="fr-CA" dirty="0"/>
              <a:t>Lors d’un ÉSPT, la plupart des fonctions et leurs schémas associés sont mis sous attaque, forçant un changement vers le négatif à un niveau préconscient et une altération des schémas de base sur soi et le </a:t>
            </a:r>
            <a:r>
              <a:rPr lang="fr-CA" dirty="0" smtClean="0"/>
              <a:t>monde</a:t>
            </a:r>
            <a:endParaRPr lang="fr-CA" dirty="0"/>
          </a:p>
          <a:p>
            <a:pPr marL="0" indent="0">
              <a:buNone/>
            </a:pPr>
            <a:endParaRPr lang="fr-CA" dirty="0"/>
          </a:p>
        </p:txBody>
      </p:sp>
    </p:spTree>
    <p:extLst>
      <p:ext uri="{BB962C8B-B14F-4D97-AF65-F5344CB8AC3E}">
        <p14:creationId xmlns:p14="http://schemas.microsoft.com/office/powerpoint/2010/main" val="31827221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 modèle d’Epstein </a:t>
            </a:r>
            <a:r>
              <a:rPr lang="fr-CA" sz="4000" dirty="0"/>
              <a:t>(1991) </a:t>
            </a:r>
            <a:r>
              <a:rPr lang="fr-CA" sz="3200" dirty="0"/>
              <a:t>p. 24</a:t>
            </a:r>
            <a:endParaRPr lang="fr-CA" sz="4400" dirty="0"/>
          </a:p>
        </p:txBody>
      </p:sp>
      <p:sp>
        <p:nvSpPr>
          <p:cNvPr id="3" name="Espace réservé du contenu 2"/>
          <p:cNvSpPr>
            <a:spLocks noGrp="1"/>
          </p:cNvSpPr>
          <p:nvPr>
            <p:ph idx="1"/>
            <p:custDataLst>
              <p:tags r:id="rId2"/>
            </p:custDataLst>
          </p:nvPr>
        </p:nvSpPr>
        <p:spPr/>
        <p:txBody>
          <a:bodyPr/>
          <a:lstStyle/>
          <a:p>
            <a:pPr lvl="0"/>
            <a:r>
              <a:rPr lang="fr-CA" sz="2800" dirty="0"/>
              <a:t>Pour regagner un sens minimal de cohérence interne, une tentative de résolution s’enclenche, provoquant l’une de ces diverses stratégies : </a:t>
            </a:r>
            <a:endParaRPr lang="fr-CA" sz="2800" dirty="0" smtClean="0"/>
          </a:p>
          <a:p>
            <a:pPr lvl="0"/>
            <a:r>
              <a:rPr lang="fr-CA" sz="2000" b="1" i="1" dirty="0" smtClean="0">
                <a:solidFill>
                  <a:srgbClr val="FF0000"/>
                </a:solidFill>
              </a:rPr>
              <a:t>Modèle d’Horowitz </a:t>
            </a:r>
            <a:r>
              <a:rPr lang="fr-CA" sz="2000" b="1" i="1" dirty="0">
                <a:solidFill>
                  <a:srgbClr val="FF0000"/>
                </a:solidFill>
              </a:rPr>
              <a:t>similaire</a:t>
            </a:r>
          </a:p>
          <a:p>
            <a:pPr marL="0" indent="0">
              <a:buNone/>
            </a:pPr>
            <a:endParaRPr lang="fr-CA" sz="2800" dirty="0"/>
          </a:p>
          <a:p>
            <a:pPr lvl="2"/>
            <a:r>
              <a:rPr lang="fr-CA" sz="2400" dirty="0"/>
              <a:t>Une résolution adaptée s’enclenche grâce à une accommodation du système conceptuel par l’intégration des côtés positif et négatif des </a:t>
            </a:r>
            <a:r>
              <a:rPr lang="fr-CA" sz="2400" dirty="0" smtClean="0"/>
              <a:t>schémas</a:t>
            </a:r>
            <a:endParaRPr lang="fr-CA" sz="2400" dirty="0"/>
          </a:p>
          <a:p>
            <a:endParaRPr lang="fr-CA" dirty="0"/>
          </a:p>
        </p:txBody>
      </p:sp>
    </p:spTree>
    <p:extLst>
      <p:ext uri="{BB962C8B-B14F-4D97-AF65-F5344CB8AC3E}">
        <p14:creationId xmlns:p14="http://schemas.microsoft.com/office/powerpoint/2010/main" val="23946682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 modèle d’Epstein </a:t>
            </a:r>
            <a:r>
              <a:rPr lang="fr-CA" sz="4000" dirty="0"/>
              <a:t>(1991) </a:t>
            </a:r>
            <a:r>
              <a:rPr lang="fr-CA" sz="3200" dirty="0"/>
              <a:t>p. 24</a:t>
            </a:r>
            <a:endParaRPr lang="fr-CA" sz="4400" dirty="0"/>
          </a:p>
        </p:txBody>
      </p:sp>
      <p:sp>
        <p:nvSpPr>
          <p:cNvPr id="3" name="Espace réservé du contenu 2"/>
          <p:cNvSpPr>
            <a:spLocks noGrp="1"/>
          </p:cNvSpPr>
          <p:nvPr>
            <p:ph idx="1"/>
            <p:custDataLst>
              <p:tags r:id="rId2"/>
            </p:custDataLst>
          </p:nvPr>
        </p:nvSpPr>
        <p:spPr/>
        <p:txBody>
          <a:bodyPr>
            <a:normAutofit fontScale="92500" lnSpcReduction="20000"/>
          </a:bodyPr>
          <a:lstStyle/>
          <a:p>
            <a:r>
              <a:rPr lang="fr-CA" sz="2800" dirty="0"/>
              <a:t> </a:t>
            </a:r>
            <a:r>
              <a:rPr lang="fr-CA" sz="2400" dirty="0" smtClean="0"/>
              <a:t>Une </a:t>
            </a:r>
            <a:r>
              <a:rPr lang="fr-CA" sz="2400" dirty="0"/>
              <a:t>résolution </a:t>
            </a:r>
            <a:r>
              <a:rPr lang="fr-CA" sz="2400" dirty="0" err="1"/>
              <a:t>maladaptée</a:t>
            </a:r>
            <a:r>
              <a:rPr lang="fr-CA" sz="2400" dirty="0"/>
              <a:t> se met en place sous forme d’une: </a:t>
            </a:r>
            <a:r>
              <a:rPr lang="fr-CA" sz="2400" dirty="0" smtClean="0"/>
              <a:t> </a:t>
            </a:r>
          </a:p>
          <a:p>
            <a:pPr marL="0" indent="0">
              <a:buNone/>
            </a:pPr>
            <a:r>
              <a:rPr lang="fr-CA" sz="2400" dirty="0" smtClean="0"/>
              <a:t>      </a:t>
            </a:r>
            <a:r>
              <a:rPr lang="fr-CA" sz="2400" b="1" i="1" dirty="0" smtClean="0">
                <a:solidFill>
                  <a:srgbClr val="FF0000"/>
                </a:solidFill>
              </a:rPr>
              <a:t>Exemple </a:t>
            </a:r>
            <a:r>
              <a:rPr lang="fr-CA" sz="2400" b="1" i="1" dirty="0">
                <a:solidFill>
                  <a:srgbClr val="FF0000"/>
                </a:solidFill>
              </a:rPr>
              <a:t>demeurer </a:t>
            </a:r>
            <a:r>
              <a:rPr lang="fr-CA" sz="2400" b="1" i="1" dirty="0" smtClean="0">
                <a:solidFill>
                  <a:srgbClr val="FF0000"/>
                </a:solidFill>
              </a:rPr>
              <a:t>chez soi, être incapable de sortir</a:t>
            </a:r>
          </a:p>
          <a:p>
            <a:pPr lvl="1">
              <a:buFont typeface="Wingdings" panose="05000000000000000000" pitchFamily="2" charset="2"/>
              <a:buChar char="q"/>
            </a:pPr>
            <a:r>
              <a:rPr lang="fr-CA" sz="1800" dirty="0" smtClean="0"/>
              <a:t>Généralisation de </a:t>
            </a:r>
            <a:r>
              <a:rPr lang="fr-CA" sz="1800" dirty="0"/>
              <a:t>la réponse de peur </a:t>
            </a:r>
            <a:endParaRPr lang="fr-CA" sz="1800" dirty="0" smtClean="0"/>
          </a:p>
          <a:p>
            <a:pPr lvl="1">
              <a:buFont typeface="Wingdings" panose="05000000000000000000" pitchFamily="2" charset="2"/>
              <a:buChar char="q"/>
            </a:pPr>
            <a:r>
              <a:rPr lang="fr-CA" sz="2000" dirty="0"/>
              <a:t>G</a:t>
            </a:r>
            <a:r>
              <a:rPr lang="fr-CA" sz="2000" dirty="0" smtClean="0"/>
              <a:t>énéralisation de la réponse de colère </a:t>
            </a:r>
          </a:p>
          <a:p>
            <a:pPr lvl="1">
              <a:buFont typeface="Wingdings" panose="05000000000000000000" pitchFamily="2" charset="2"/>
              <a:buChar char="q"/>
            </a:pPr>
            <a:r>
              <a:rPr lang="fr-CA" sz="2000" dirty="0" smtClean="0"/>
              <a:t> </a:t>
            </a:r>
            <a:r>
              <a:rPr lang="fr-CA" sz="1900" dirty="0"/>
              <a:t>G</a:t>
            </a:r>
            <a:r>
              <a:rPr lang="fr-CA" sz="1900" dirty="0" smtClean="0"/>
              <a:t>énéralisation </a:t>
            </a:r>
            <a:r>
              <a:rPr lang="fr-CA" sz="1900" dirty="0"/>
              <a:t>du retrait (autrui, travail, activités, etc</a:t>
            </a:r>
            <a:r>
              <a:rPr lang="fr-CA" sz="1900" dirty="0" smtClean="0"/>
              <a:t>.)</a:t>
            </a:r>
          </a:p>
          <a:p>
            <a:pPr lvl="1">
              <a:buFont typeface="Wingdings" panose="05000000000000000000" pitchFamily="2" charset="2"/>
              <a:buChar char="q"/>
            </a:pPr>
            <a:r>
              <a:rPr lang="fr-CA" sz="1900" dirty="0"/>
              <a:t> </a:t>
            </a:r>
            <a:r>
              <a:rPr lang="fr-CA" sz="2200" dirty="0"/>
              <a:t>D</a:t>
            </a:r>
            <a:r>
              <a:rPr lang="fr-CA" sz="2200" dirty="0" smtClean="0"/>
              <a:t>issociation </a:t>
            </a:r>
            <a:r>
              <a:rPr lang="fr-CA" sz="2200" b="1" i="1" dirty="0">
                <a:solidFill>
                  <a:srgbClr val="FF0000"/>
                </a:solidFill>
              </a:rPr>
              <a:t>qui fonctionne pour se </a:t>
            </a:r>
            <a:r>
              <a:rPr lang="fr-CA" sz="2200" b="1" i="1" dirty="0" smtClean="0">
                <a:solidFill>
                  <a:srgbClr val="FF0000"/>
                </a:solidFill>
              </a:rPr>
              <a:t>protéger</a:t>
            </a:r>
          </a:p>
          <a:p>
            <a:pPr lvl="1">
              <a:buFont typeface="Wingdings" panose="05000000000000000000" pitchFamily="2" charset="2"/>
              <a:buChar char="q"/>
            </a:pPr>
            <a:r>
              <a:rPr lang="fr-CA" sz="2200" dirty="0"/>
              <a:t> D</a:t>
            </a:r>
            <a:r>
              <a:rPr lang="fr-CA" sz="2200" dirty="0" smtClean="0"/>
              <a:t>éfense d’appropriation </a:t>
            </a:r>
            <a:r>
              <a:rPr lang="fr-CA" sz="2200" dirty="0"/>
              <a:t>du traumatisme (</a:t>
            </a:r>
            <a:r>
              <a:rPr lang="fr-CA" sz="2200" b="1" i="1" dirty="0">
                <a:solidFill>
                  <a:srgbClr val="FF0000"/>
                </a:solidFill>
              </a:rPr>
              <a:t>on le fait soi</a:t>
            </a:r>
            <a:r>
              <a:rPr lang="fr-CA" sz="2200" dirty="0"/>
              <a:t>)</a:t>
            </a:r>
          </a:p>
          <a:p>
            <a:r>
              <a:rPr lang="fr-CA" sz="2400" dirty="0" smtClean="0"/>
              <a:t>(comme </a:t>
            </a:r>
            <a:r>
              <a:rPr lang="fr-CA" sz="2400" dirty="0"/>
              <a:t>certaines filles </a:t>
            </a:r>
            <a:r>
              <a:rPr lang="fr-CA" sz="2400" dirty="0" err="1"/>
              <a:t>incestuées</a:t>
            </a:r>
            <a:r>
              <a:rPr lang="fr-CA" sz="2400" dirty="0"/>
              <a:t> deviennent des </a:t>
            </a:r>
            <a:r>
              <a:rPr lang="fr-CA" sz="2400" dirty="0" smtClean="0"/>
              <a:t>prostituées, car </a:t>
            </a:r>
            <a:r>
              <a:rPr lang="fr-CA" sz="2400" dirty="0"/>
              <a:t>se sentant dorénavant impuissantes à ne pas subir des relations sexuelles indésirables, elles le font au moins maintenant avec les clients ‘choisis’ et elles en retirent un certain bénéfice financier</a:t>
            </a:r>
            <a:r>
              <a:rPr lang="fr-CA" sz="2400" dirty="0" smtClean="0"/>
              <a:t>)</a:t>
            </a:r>
            <a:endParaRPr lang="fr-CA" dirty="0"/>
          </a:p>
          <a:p>
            <a:pPr lvl="0"/>
            <a:r>
              <a:rPr lang="fr-CA" dirty="0"/>
              <a:t>Une absence de résolution mène à une désorganisation du système </a:t>
            </a:r>
            <a:r>
              <a:rPr lang="fr-CA" dirty="0" smtClean="0"/>
              <a:t>conceptuel </a:t>
            </a:r>
            <a:endParaRPr lang="fr-CA" dirty="0"/>
          </a:p>
          <a:p>
            <a:endParaRPr lang="fr-CA" dirty="0"/>
          </a:p>
          <a:p>
            <a:endParaRPr lang="fr-CA" dirty="0"/>
          </a:p>
        </p:txBody>
      </p:sp>
    </p:spTree>
    <p:extLst>
      <p:ext uri="{BB962C8B-B14F-4D97-AF65-F5344CB8AC3E}">
        <p14:creationId xmlns:p14="http://schemas.microsoft.com/office/powerpoint/2010/main" val="2594430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 modèle d’Epstein </a:t>
            </a:r>
            <a:r>
              <a:rPr lang="fr-CA" sz="4000" dirty="0"/>
              <a:t>(1991) </a:t>
            </a:r>
            <a:r>
              <a:rPr lang="fr-CA" sz="3200" dirty="0"/>
              <a:t>p. 24</a:t>
            </a:r>
            <a:endParaRPr lang="fr-CA" sz="4400" dirty="0"/>
          </a:p>
        </p:txBody>
      </p:sp>
      <p:sp>
        <p:nvSpPr>
          <p:cNvPr id="3" name="Espace réservé du contenu 2"/>
          <p:cNvSpPr>
            <a:spLocks noGrp="1"/>
          </p:cNvSpPr>
          <p:nvPr>
            <p:ph idx="1"/>
            <p:custDataLst>
              <p:tags r:id="rId2"/>
            </p:custDataLst>
          </p:nvPr>
        </p:nvSpPr>
        <p:spPr/>
        <p:txBody>
          <a:bodyPr>
            <a:normAutofit fontScale="92500"/>
          </a:bodyPr>
          <a:lstStyle/>
          <a:p>
            <a:r>
              <a:rPr lang="fr-CA" i="1" dirty="0"/>
              <a:t>Cette dernière section est particulièrement aidant pour comprendre l’ensemble des </a:t>
            </a:r>
            <a:r>
              <a:rPr lang="fr-CA" i="1" dirty="0" smtClean="0"/>
              <a:t>adaptations </a:t>
            </a:r>
            <a:r>
              <a:rPr lang="fr-CA" i="1" dirty="0"/>
              <a:t>aux événements </a:t>
            </a:r>
            <a:r>
              <a:rPr lang="fr-CA" i="1" dirty="0" smtClean="0"/>
              <a:t>traumatiques </a:t>
            </a:r>
          </a:p>
          <a:p>
            <a:r>
              <a:rPr lang="fr-CA" i="1" dirty="0" smtClean="0"/>
              <a:t>Ce </a:t>
            </a:r>
            <a:r>
              <a:rPr lang="fr-CA" i="1" dirty="0"/>
              <a:t>modèle souligne l’importance d’aider la </a:t>
            </a:r>
            <a:r>
              <a:rPr lang="fr-CA" i="1" dirty="0" smtClean="0"/>
              <a:t>personne </a:t>
            </a:r>
            <a:r>
              <a:rPr lang="fr-CA" i="1" dirty="0"/>
              <a:t>à reconnaître </a:t>
            </a:r>
            <a:r>
              <a:rPr lang="fr-CA" i="1" dirty="0" err="1"/>
              <a:t>expérientiellement</a:t>
            </a:r>
            <a:r>
              <a:rPr lang="fr-CA" i="1" dirty="0"/>
              <a:t> les deux 	côtés de la réalité </a:t>
            </a:r>
            <a:r>
              <a:rPr lang="fr-CA" i="1" dirty="0" smtClean="0"/>
              <a:t>(</a:t>
            </a:r>
            <a:r>
              <a:rPr lang="fr-CA" i="1" dirty="0"/>
              <a:t>positif et négatif), tant en soi qu’en autrui, et ainsi permettre leur </a:t>
            </a:r>
            <a:r>
              <a:rPr lang="fr-CA" i="1" dirty="0" smtClean="0"/>
              <a:t>intégration </a:t>
            </a:r>
            <a:endParaRPr lang="fr-CA" dirty="0"/>
          </a:p>
          <a:p>
            <a:r>
              <a:rPr lang="fr-CA" i="1" dirty="0"/>
              <a:t> </a:t>
            </a:r>
            <a:r>
              <a:rPr lang="fr-CA" i="1" dirty="0" smtClean="0"/>
              <a:t>L’intégration </a:t>
            </a:r>
            <a:r>
              <a:rPr lang="fr-CA" i="1" dirty="0"/>
              <a:t>réfère ici à une solide association des deux côtés, ce qui mène à leur 	activation subséquente nécessairement conjointe, se contrebalançant l’un </a:t>
            </a:r>
            <a:r>
              <a:rPr lang="fr-CA" i="1" dirty="0" smtClean="0"/>
              <a:t>l’autre</a:t>
            </a:r>
            <a:endParaRPr lang="fr-CA" dirty="0"/>
          </a:p>
          <a:p>
            <a:r>
              <a:rPr lang="fr-CA" i="1" dirty="0" smtClean="0"/>
              <a:t>Horowitz </a:t>
            </a:r>
            <a:r>
              <a:rPr lang="fr-CA" i="1" dirty="0"/>
              <a:t>(1984) en parle d’ailleurs </a:t>
            </a:r>
            <a:r>
              <a:rPr lang="fr-CA" i="1" dirty="0" smtClean="0"/>
              <a:t>substantiellement</a:t>
            </a:r>
            <a:endParaRPr lang="fr-CA" dirty="0"/>
          </a:p>
          <a:p>
            <a:endParaRPr lang="fr-CA" dirty="0"/>
          </a:p>
        </p:txBody>
      </p:sp>
    </p:spTree>
    <p:extLst>
      <p:ext uri="{BB962C8B-B14F-4D97-AF65-F5344CB8AC3E}">
        <p14:creationId xmlns:p14="http://schemas.microsoft.com/office/powerpoint/2010/main" val="6309921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L’efficacité comparative </a:t>
            </a:r>
            <a:r>
              <a:rPr lang="fr-CA" sz="3200" dirty="0" smtClean="0"/>
              <a:t>p. 82</a:t>
            </a:r>
            <a:endParaRPr lang="fr-CA" sz="3200" dirty="0"/>
          </a:p>
        </p:txBody>
      </p:sp>
      <p:sp>
        <p:nvSpPr>
          <p:cNvPr id="3" name="Espace réservé du contenu 2"/>
          <p:cNvSpPr>
            <a:spLocks noGrp="1"/>
          </p:cNvSpPr>
          <p:nvPr>
            <p:ph idx="1"/>
            <p:custDataLst>
              <p:tags r:id="rId2"/>
            </p:custDataLst>
          </p:nvPr>
        </p:nvSpPr>
        <p:spPr/>
        <p:txBody>
          <a:bodyPr>
            <a:normAutofit fontScale="62500" lnSpcReduction="20000"/>
          </a:bodyPr>
          <a:lstStyle/>
          <a:p>
            <a:pPr lvl="0"/>
            <a:r>
              <a:rPr lang="fr-CA" sz="2800" dirty="0" err="1"/>
              <a:t>Brom</a:t>
            </a:r>
            <a:r>
              <a:rPr lang="fr-CA" sz="2800" dirty="0"/>
              <a:t> et al. (1989) ont conduit le seul essai clinique contrôlé incluant une thérapie dynamique pour soigner l’ÉSPT. </a:t>
            </a:r>
          </a:p>
          <a:p>
            <a:pPr marL="0" indent="0">
              <a:buNone/>
            </a:pPr>
            <a:r>
              <a:rPr lang="fr-CA" sz="2800" dirty="0"/>
              <a:t> </a:t>
            </a:r>
          </a:p>
          <a:p>
            <a:pPr lvl="1">
              <a:buFont typeface="Wingdings" panose="05000000000000000000" pitchFamily="2" charset="2"/>
              <a:buChar char="Ø"/>
            </a:pPr>
            <a:r>
              <a:rPr lang="fr-CA" dirty="0"/>
              <a:t>Les sujets (N = 112), présentant seulement un ÉSPT, ont été répartis au </a:t>
            </a:r>
            <a:r>
              <a:rPr lang="fr-CA" dirty="0" smtClean="0"/>
              <a:t>hasard </a:t>
            </a:r>
            <a:r>
              <a:rPr lang="fr-CA" dirty="0"/>
              <a:t>entre quatre conditions :</a:t>
            </a:r>
          </a:p>
          <a:p>
            <a:pPr marL="0" indent="0">
              <a:buNone/>
            </a:pPr>
            <a:r>
              <a:rPr lang="fr-CA" sz="2800" dirty="0"/>
              <a:t> </a:t>
            </a:r>
          </a:p>
          <a:p>
            <a:pPr lvl="0"/>
            <a:r>
              <a:rPr lang="en-GB" sz="2800" dirty="0"/>
              <a:t>La </a:t>
            </a:r>
            <a:r>
              <a:rPr lang="en-GB" sz="2800" dirty="0" err="1"/>
              <a:t>désensibilisation</a:t>
            </a:r>
            <a:r>
              <a:rPr lang="en-GB" sz="2800" dirty="0"/>
              <a:t> </a:t>
            </a:r>
            <a:r>
              <a:rPr lang="en-GB" sz="2800" dirty="0" err="1" smtClean="0"/>
              <a:t>systématique</a:t>
            </a:r>
            <a:r>
              <a:rPr lang="en-GB" sz="2800" dirty="0" smtClean="0"/>
              <a:t> </a:t>
            </a:r>
          </a:p>
          <a:p>
            <a:pPr marL="0" lvl="0" indent="0">
              <a:buNone/>
            </a:pPr>
            <a:endParaRPr lang="fr-CA" sz="2800" dirty="0"/>
          </a:p>
          <a:p>
            <a:pPr lvl="0"/>
            <a:r>
              <a:rPr lang="en-GB" sz="2800" dirty="0" err="1" smtClean="0"/>
              <a:t>L’hypnose</a:t>
            </a:r>
            <a:endParaRPr lang="en-GB" sz="2800" dirty="0"/>
          </a:p>
          <a:p>
            <a:pPr marL="0" lvl="0" indent="0">
              <a:buNone/>
            </a:pPr>
            <a:endParaRPr lang="fr-CA" sz="2800" dirty="0"/>
          </a:p>
          <a:p>
            <a:pPr lvl="0"/>
            <a:r>
              <a:rPr lang="fr-CA" sz="2800" dirty="0"/>
              <a:t>La thérapie dynamique brève </a:t>
            </a:r>
            <a:r>
              <a:rPr lang="fr-CA" sz="2800" dirty="0" smtClean="0"/>
              <a:t>d’Horowitz</a:t>
            </a:r>
          </a:p>
          <a:p>
            <a:pPr marL="0" lvl="0" indent="0">
              <a:buNone/>
            </a:pPr>
            <a:endParaRPr lang="fr-CA" sz="2800" dirty="0"/>
          </a:p>
          <a:p>
            <a:pPr lvl="0"/>
            <a:r>
              <a:rPr lang="en-GB" sz="2800" dirty="0" err="1"/>
              <a:t>Une</a:t>
            </a:r>
            <a:r>
              <a:rPr lang="en-GB" sz="2800" dirty="0"/>
              <a:t> </a:t>
            </a:r>
            <a:r>
              <a:rPr lang="en-GB" sz="2800" dirty="0" err="1"/>
              <a:t>liste</a:t>
            </a:r>
            <a:r>
              <a:rPr lang="en-GB" sz="2800" dirty="0"/>
              <a:t> </a:t>
            </a:r>
            <a:r>
              <a:rPr lang="en-GB" sz="2800" dirty="0" err="1"/>
              <a:t>d’attente</a:t>
            </a:r>
            <a:r>
              <a:rPr lang="en-GB" sz="2800" dirty="0"/>
              <a:t> </a:t>
            </a:r>
            <a:r>
              <a:rPr lang="en-GB" sz="2800" dirty="0" smtClean="0"/>
              <a:t>(</a:t>
            </a:r>
            <a:r>
              <a:rPr lang="en-GB" sz="2800" dirty="0" err="1" smtClean="0">
                <a:solidFill>
                  <a:srgbClr val="FF0000"/>
                </a:solidFill>
              </a:rPr>
              <a:t>groupe</a:t>
            </a:r>
            <a:r>
              <a:rPr lang="en-GB" sz="2800" dirty="0" smtClean="0">
                <a:solidFill>
                  <a:srgbClr val="FF0000"/>
                </a:solidFill>
              </a:rPr>
              <a:t> </a:t>
            </a:r>
            <a:r>
              <a:rPr lang="en-GB" sz="2800" dirty="0" err="1" smtClean="0">
                <a:solidFill>
                  <a:srgbClr val="FF0000"/>
                </a:solidFill>
              </a:rPr>
              <a:t>contrôle</a:t>
            </a:r>
            <a:r>
              <a:rPr lang="en-GB" sz="2800" dirty="0" smtClean="0">
                <a:solidFill>
                  <a:srgbClr val="FF0000"/>
                </a:solidFill>
              </a:rPr>
              <a:t>)</a:t>
            </a:r>
            <a:endParaRPr lang="fr-CA" sz="2800" dirty="0">
              <a:solidFill>
                <a:srgbClr val="FF0000"/>
              </a:solidFill>
            </a:endParaRPr>
          </a:p>
          <a:p>
            <a:pPr marL="0" indent="0">
              <a:buNone/>
            </a:pPr>
            <a:endParaRPr lang="fr-CA" sz="2800" dirty="0"/>
          </a:p>
          <a:p>
            <a:pPr lvl="0"/>
            <a:r>
              <a:rPr lang="fr-CA" sz="2800" dirty="0"/>
              <a:t>Les traitements ont duré 14 à 20 sessions selon les besoins présentés</a:t>
            </a:r>
          </a:p>
          <a:p>
            <a:endParaRPr lang="fr-CA" sz="2800" dirty="0"/>
          </a:p>
          <a:p>
            <a:endParaRPr lang="fr-CA" dirty="0"/>
          </a:p>
        </p:txBody>
      </p:sp>
    </p:spTree>
    <p:extLst>
      <p:ext uri="{BB962C8B-B14F-4D97-AF65-F5344CB8AC3E}">
        <p14:creationId xmlns:p14="http://schemas.microsoft.com/office/powerpoint/2010/main" val="3744259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Introduction</a:t>
            </a:r>
          </a:p>
        </p:txBody>
      </p:sp>
      <p:sp>
        <p:nvSpPr>
          <p:cNvPr id="3" name="Espace réservé du contenu 2"/>
          <p:cNvSpPr>
            <a:spLocks noGrp="1"/>
          </p:cNvSpPr>
          <p:nvPr>
            <p:ph idx="1"/>
            <p:custDataLst>
              <p:tags r:id="rId2"/>
            </p:custDataLst>
          </p:nvPr>
        </p:nvSpPr>
        <p:spPr/>
        <p:txBody>
          <a:bodyPr>
            <a:normAutofit/>
          </a:bodyPr>
          <a:lstStyle/>
          <a:p>
            <a:pPr marL="0" indent="0">
              <a:buNone/>
            </a:pPr>
            <a:r>
              <a:rPr lang="en-GB" dirty="0"/>
              <a:t>				</a:t>
            </a:r>
            <a:r>
              <a:rPr lang="en-GB" dirty="0" smtClean="0"/>
              <a:t>	</a:t>
            </a:r>
            <a:endParaRPr lang="fr-CA" dirty="0" smtClean="0"/>
          </a:p>
          <a:p>
            <a:pPr lvl="0"/>
            <a:r>
              <a:rPr lang="fr-CA" dirty="0" smtClean="0"/>
              <a:t>L’ÉSPT est un trouble structurel, impliquant les dimensions neurologique, comportementale, cognitive et intrapsychique d’une personne</a:t>
            </a:r>
          </a:p>
          <a:p>
            <a:pPr marL="0" indent="0">
              <a:buNone/>
            </a:pPr>
            <a:r>
              <a:rPr lang="fr-CA" dirty="0"/>
              <a:t> </a:t>
            </a:r>
          </a:p>
          <a:p>
            <a:pPr lvl="0"/>
            <a:r>
              <a:rPr lang="fr-CA" dirty="0"/>
              <a:t>Comme l’ÉSPT comporte un submergement, des mécanismes de défense sont mis en branle automatiquement : l’évitement, la distanciation face à soi-même et au monde, confusion, projection, etc</a:t>
            </a:r>
            <a:r>
              <a:rPr lang="fr-CA" dirty="0" smtClean="0"/>
              <a:t>.</a:t>
            </a:r>
            <a:endParaRPr lang="fr-CA" dirty="0"/>
          </a:p>
        </p:txBody>
      </p:sp>
    </p:spTree>
    <p:extLst>
      <p:ext uri="{BB962C8B-B14F-4D97-AF65-F5344CB8AC3E}">
        <p14:creationId xmlns:p14="http://schemas.microsoft.com/office/powerpoint/2010/main" val="14526334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comparative </a:t>
            </a:r>
            <a:r>
              <a:rPr lang="fr-CA" sz="3200" dirty="0"/>
              <a:t>p. 82</a:t>
            </a:r>
          </a:p>
        </p:txBody>
      </p:sp>
      <p:sp>
        <p:nvSpPr>
          <p:cNvPr id="3" name="Espace réservé du contenu 2"/>
          <p:cNvSpPr>
            <a:spLocks noGrp="1"/>
          </p:cNvSpPr>
          <p:nvPr>
            <p:ph idx="1"/>
            <p:custDataLst>
              <p:tags r:id="rId2"/>
            </p:custDataLst>
          </p:nvPr>
        </p:nvSpPr>
        <p:spPr/>
        <p:txBody>
          <a:bodyPr>
            <a:normAutofit fontScale="77500" lnSpcReduction="20000"/>
          </a:bodyPr>
          <a:lstStyle/>
          <a:p>
            <a:pPr lvl="0"/>
            <a:r>
              <a:rPr lang="fr-CA" dirty="0"/>
              <a:t>Les résultats ont indiqué que </a:t>
            </a:r>
            <a:r>
              <a:rPr lang="fr-CA" dirty="0" smtClean="0"/>
              <a:t>:</a:t>
            </a:r>
            <a:endParaRPr lang="fr-CA" dirty="0"/>
          </a:p>
          <a:p>
            <a:pPr lvl="0"/>
            <a:r>
              <a:rPr lang="fr-CA" dirty="0"/>
              <a:t>Tous les traitements furent efficaces de manière </a:t>
            </a:r>
            <a:r>
              <a:rPr lang="fr-CA" dirty="0" smtClean="0"/>
              <a:t>équivalente</a:t>
            </a:r>
            <a:r>
              <a:rPr lang="fr-CA" dirty="0"/>
              <a:t> </a:t>
            </a:r>
          </a:p>
          <a:p>
            <a:r>
              <a:rPr lang="fr-CA" dirty="0"/>
              <a:t>Tous les traitements étaient supérieurs à la liste </a:t>
            </a:r>
            <a:r>
              <a:rPr lang="fr-CA" dirty="0" smtClean="0"/>
              <a:t>d’attente </a:t>
            </a:r>
          </a:p>
          <a:p>
            <a:pPr marL="0" indent="0">
              <a:buNone/>
            </a:pPr>
            <a:r>
              <a:rPr lang="fr-CA" b="1" i="1" dirty="0" smtClean="0">
                <a:solidFill>
                  <a:srgbClr val="FF0000"/>
                </a:solidFill>
              </a:rPr>
              <a:t>     Ne reçoit </a:t>
            </a:r>
            <a:r>
              <a:rPr lang="fr-CA" b="1" i="1" dirty="0">
                <a:solidFill>
                  <a:srgbClr val="FF0000"/>
                </a:solidFill>
              </a:rPr>
              <a:t>aucun traitement  avant des mois (groupe contrôle)</a:t>
            </a:r>
          </a:p>
          <a:p>
            <a:pPr marL="0" indent="0">
              <a:buNone/>
            </a:pPr>
            <a:endParaRPr lang="fr-CA" dirty="0"/>
          </a:p>
          <a:p>
            <a:pPr lvl="0"/>
            <a:r>
              <a:rPr lang="fr-CA" dirty="0"/>
              <a:t>Il y eut une tendance à ce que la désensibilisation systématique et l’hypnose réduisent davantage la </a:t>
            </a:r>
            <a:r>
              <a:rPr lang="fr-CA" dirty="0" err="1"/>
              <a:t>réexpérience</a:t>
            </a:r>
            <a:r>
              <a:rPr lang="fr-CA" dirty="0"/>
              <a:t> et l’</a:t>
            </a:r>
            <a:r>
              <a:rPr lang="fr-CA" dirty="0" err="1"/>
              <a:t>hyperactivation</a:t>
            </a:r>
            <a:r>
              <a:rPr lang="fr-CA" dirty="0"/>
              <a:t>, alors qu’il y eut une tendance à ce que la thérapie dynamique brève réduise davantage </a:t>
            </a:r>
            <a:r>
              <a:rPr lang="fr-CA" dirty="0" smtClean="0"/>
              <a:t>l’évitement</a:t>
            </a:r>
            <a:endParaRPr lang="fr-CA" dirty="0"/>
          </a:p>
          <a:p>
            <a:pPr marL="0" indent="0">
              <a:buNone/>
            </a:pPr>
            <a:endParaRPr lang="fr-CA" dirty="0"/>
          </a:p>
          <a:p>
            <a:pPr lvl="0"/>
            <a:r>
              <a:rPr lang="fr-CA" dirty="0"/>
              <a:t>Les effets de la thérapie dynamique brève étaient </a:t>
            </a:r>
            <a:r>
              <a:rPr lang="fr-CA" dirty="0" smtClean="0"/>
              <a:t>graduels</a:t>
            </a:r>
            <a:endParaRPr lang="fr-CA" dirty="0"/>
          </a:p>
          <a:p>
            <a:pPr marL="0" indent="0">
              <a:buNone/>
            </a:pPr>
            <a:endParaRPr lang="fr-CA" dirty="0"/>
          </a:p>
          <a:p>
            <a:pPr lvl="0"/>
            <a:r>
              <a:rPr lang="fr-CA" dirty="0"/>
              <a:t>Une amélioration clinique de l’ÉSPT fut observée pour 60 % des sujets traités (pour 25 % des sujets en attente</a:t>
            </a:r>
            <a:r>
              <a:rPr lang="fr-CA" dirty="0" smtClean="0"/>
              <a:t>)</a:t>
            </a:r>
            <a:endParaRPr lang="fr-CA" dirty="0"/>
          </a:p>
          <a:p>
            <a:endParaRPr lang="fr-CA" dirty="0"/>
          </a:p>
        </p:txBody>
      </p:sp>
    </p:spTree>
    <p:extLst>
      <p:ext uri="{BB962C8B-B14F-4D97-AF65-F5344CB8AC3E}">
        <p14:creationId xmlns:p14="http://schemas.microsoft.com/office/powerpoint/2010/main" val="21794870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a:t>
            </a:r>
            <a:r>
              <a:rPr lang="fr-CA" dirty="0" smtClean="0"/>
              <a:t>comparative</a:t>
            </a:r>
            <a:endParaRPr lang="fr-CA" sz="3200"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0"/>
            <a:r>
              <a:rPr lang="fr-CA" dirty="0"/>
              <a:t>À un suivi de 3 mois après le </a:t>
            </a:r>
            <a:r>
              <a:rPr lang="fr-CA" dirty="0" err="1"/>
              <a:t>post-test</a:t>
            </a:r>
            <a:r>
              <a:rPr lang="fr-CA" dirty="0"/>
              <a:t>, les effets sur  le ‘</a:t>
            </a:r>
            <a:r>
              <a:rPr lang="fr-CA" i="1" dirty="0"/>
              <a:t>Impact of </a:t>
            </a:r>
            <a:r>
              <a:rPr lang="fr-CA" i="1" dirty="0" err="1"/>
              <a:t>Event</a:t>
            </a:r>
            <a:r>
              <a:rPr lang="fr-CA" i="1" dirty="0"/>
              <a:t> </a:t>
            </a:r>
            <a:r>
              <a:rPr lang="fr-CA" i="1" dirty="0" err="1"/>
              <a:t>Scale</a:t>
            </a:r>
            <a:r>
              <a:rPr lang="fr-CA" dirty="0"/>
              <a:t>’ furent :</a:t>
            </a:r>
          </a:p>
          <a:p>
            <a:pPr lvl="1">
              <a:buFont typeface="Wingdings" panose="05000000000000000000" pitchFamily="2" charset="2"/>
              <a:buChar char="Ø"/>
            </a:pPr>
            <a:r>
              <a:rPr lang="fr-CA" dirty="0"/>
              <a:t>1.1 pour la désensibilisation systématique</a:t>
            </a:r>
          </a:p>
          <a:p>
            <a:pPr lvl="1">
              <a:buFont typeface="Wingdings" panose="05000000000000000000" pitchFamily="2" charset="2"/>
              <a:buChar char="Ø"/>
            </a:pPr>
            <a:r>
              <a:rPr lang="fr-CA" dirty="0" smtClean="0"/>
              <a:t>1.2 </a:t>
            </a:r>
            <a:r>
              <a:rPr lang="fr-CA" dirty="0"/>
              <a:t>pour l’hypnose</a:t>
            </a:r>
          </a:p>
          <a:p>
            <a:pPr lvl="1">
              <a:buFont typeface="Wingdings" panose="05000000000000000000" pitchFamily="2" charset="2"/>
              <a:buChar char="Ø"/>
            </a:pPr>
            <a:r>
              <a:rPr lang="fr-CA" dirty="0" smtClean="0"/>
              <a:t>1.3 </a:t>
            </a:r>
            <a:r>
              <a:rPr lang="fr-CA" dirty="0"/>
              <a:t>pour la thérapie dynamique brève</a:t>
            </a:r>
          </a:p>
          <a:p>
            <a:pPr lvl="1">
              <a:buFont typeface="Wingdings" panose="05000000000000000000" pitchFamily="2" charset="2"/>
              <a:buChar char="Ø"/>
            </a:pPr>
            <a:r>
              <a:rPr lang="fr-CA" dirty="0" smtClean="0"/>
              <a:t>0.3 </a:t>
            </a:r>
            <a:r>
              <a:rPr lang="fr-CA" dirty="0"/>
              <a:t>pour la liste d’attente</a:t>
            </a:r>
          </a:p>
          <a:p>
            <a:pPr marL="0" indent="0">
              <a:buNone/>
            </a:pPr>
            <a:endParaRPr lang="fr-CA" i="1" dirty="0"/>
          </a:p>
          <a:p>
            <a:pPr algn="ctr">
              <a:buFont typeface="Wingdings" panose="05000000000000000000" pitchFamily="2" charset="2"/>
              <a:buChar char="v"/>
            </a:pPr>
            <a:r>
              <a:rPr lang="fr-CA" i="1" dirty="0" smtClean="0"/>
              <a:t>  La </a:t>
            </a:r>
            <a:r>
              <a:rPr lang="fr-CA" i="1" dirty="0"/>
              <a:t>limite majeure de cette étude est l’emploi unique </a:t>
            </a:r>
            <a:endParaRPr lang="fr-CA" dirty="0"/>
          </a:p>
          <a:p>
            <a:pPr marL="0" indent="0">
              <a:buNone/>
            </a:pPr>
            <a:r>
              <a:rPr lang="fr-CA" i="1" dirty="0"/>
              <a:t>	</a:t>
            </a:r>
            <a:r>
              <a:rPr lang="fr-CA" i="1" dirty="0" smtClean="0"/>
              <a:t>d’une </a:t>
            </a:r>
            <a:r>
              <a:rPr lang="fr-CA" i="1" dirty="0"/>
              <a:t>mesure subjective de l’ÉSPT, ce qui </a:t>
            </a:r>
            <a:r>
              <a:rPr lang="fr-CA" i="1" dirty="0" smtClean="0"/>
              <a:t>était coutume 	à l’époque</a:t>
            </a:r>
            <a:endParaRPr lang="fr-CA" dirty="0"/>
          </a:p>
          <a:p>
            <a:pPr marL="0" indent="0">
              <a:buNone/>
            </a:pPr>
            <a:r>
              <a:rPr lang="fr-CA" dirty="0"/>
              <a:t>					</a:t>
            </a:r>
          </a:p>
        </p:txBody>
      </p:sp>
    </p:spTree>
    <p:extLst>
      <p:ext uri="{BB962C8B-B14F-4D97-AF65-F5344CB8AC3E}">
        <p14:creationId xmlns:p14="http://schemas.microsoft.com/office/powerpoint/2010/main" val="26015232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a:t>
            </a:r>
            <a:r>
              <a:rPr lang="fr-CA" dirty="0" smtClean="0"/>
              <a:t>comparative</a:t>
            </a:r>
            <a:endParaRPr lang="fr-CA" dirty="0"/>
          </a:p>
        </p:txBody>
      </p:sp>
      <p:sp>
        <p:nvSpPr>
          <p:cNvPr id="3" name="Espace réservé du contenu 2"/>
          <p:cNvSpPr>
            <a:spLocks noGrp="1"/>
          </p:cNvSpPr>
          <p:nvPr>
            <p:ph idx="1"/>
            <p:custDataLst>
              <p:tags r:id="rId2"/>
            </p:custDataLst>
          </p:nvPr>
        </p:nvSpPr>
        <p:spPr/>
        <p:txBody>
          <a:bodyPr>
            <a:normAutofit fontScale="85000" lnSpcReduction="10000"/>
          </a:bodyPr>
          <a:lstStyle/>
          <a:p>
            <a:pPr lvl="0"/>
            <a:r>
              <a:rPr lang="fr-CA" dirty="0"/>
              <a:t>Quoique leur efficacité soit usuellement similaire, l’efficacité des thérapies </a:t>
            </a:r>
            <a:r>
              <a:rPr lang="fr-CA" dirty="0" err="1" smtClean="0"/>
              <a:t>cognitivo</a:t>
            </a:r>
            <a:r>
              <a:rPr lang="fr-CA" dirty="0" smtClean="0"/>
              <a:t> comportementales </a:t>
            </a:r>
            <a:r>
              <a:rPr lang="fr-CA" dirty="0"/>
              <a:t>et celle de la psychothérapie dynamique suivent des cours </a:t>
            </a:r>
            <a:r>
              <a:rPr lang="fr-CA" dirty="0" smtClean="0"/>
              <a:t>divergents</a:t>
            </a:r>
            <a:endParaRPr lang="fr-CA" dirty="0"/>
          </a:p>
          <a:p>
            <a:pPr marL="0" indent="0">
              <a:buNone/>
            </a:pPr>
            <a:endParaRPr lang="fr-CA" dirty="0"/>
          </a:p>
          <a:p>
            <a:pPr lvl="1"/>
            <a:r>
              <a:rPr lang="fr-CA" dirty="0"/>
              <a:t>Les thérapies </a:t>
            </a:r>
            <a:r>
              <a:rPr lang="fr-CA" dirty="0" err="1" smtClean="0"/>
              <a:t>cognitivo</a:t>
            </a:r>
            <a:r>
              <a:rPr lang="fr-CA" dirty="0" smtClean="0"/>
              <a:t> comportementales </a:t>
            </a:r>
            <a:r>
              <a:rPr lang="fr-CA" dirty="0"/>
              <a:t>induisent une réduction symptomatique plus rapide que la psychothérapie dynamique (de quelques sessions seulement) dans les essais cliniques (</a:t>
            </a:r>
            <a:r>
              <a:rPr lang="fr-CA" dirty="0" err="1"/>
              <a:t>e.g</a:t>
            </a:r>
            <a:r>
              <a:rPr lang="fr-CA" dirty="0"/>
              <a:t>. Thompson et al., 1987). </a:t>
            </a:r>
            <a:r>
              <a:rPr lang="fr-CA" b="1" dirty="0"/>
              <a:t>Sur 12 sessions à la </a:t>
            </a:r>
            <a:r>
              <a:rPr lang="fr-CA" b="1" dirty="0" smtClean="0"/>
              <a:t>6e, </a:t>
            </a:r>
            <a:r>
              <a:rPr lang="fr-CA" b="1" dirty="0"/>
              <a:t>tu trouves une réduction </a:t>
            </a:r>
            <a:r>
              <a:rPr lang="fr-CA" b="1" dirty="0" smtClean="0"/>
              <a:t>symptomatique </a:t>
            </a:r>
            <a:r>
              <a:rPr lang="fr-CA" b="1" dirty="0"/>
              <a:t>et dynamique à la 10</a:t>
            </a:r>
            <a:r>
              <a:rPr lang="fr-CA" b="1" baseline="30000" dirty="0"/>
              <a:t>e</a:t>
            </a:r>
            <a:r>
              <a:rPr lang="fr-CA" b="1" dirty="0"/>
              <a:t> session </a:t>
            </a:r>
            <a:endParaRPr lang="fr-CA" b="1" dirty="0" smtClean="0"/>
          </a:p>
          <a:p>
            <a:pPr marL="393192" lvl="1" indent="0">
              <a:buNone/>
            </a:pPr>
            <a:endParaRPr lang="fr-CA" b="1" dirty="0" smtClean="0"/>
          </a:p>
          <a:p>
            <a:pPr lvl="1"/>
            <a:r>
              <a:rPr lang="fr-CA" b="1" dirty="0" smtClean="0"/>
              <a:t>Les </a:t>
            </a:r>
            <a:r>
              <a:rPr lang="fr-CA" b="1" dirty="0"/>
              <a:t>bénéfices de la psychothérapie </a:t>
            </a:r>
            <a:r>
              <a:rPr lang="fr-CA" dirty="0"/>
              <a:t>dynamique sont maintenus pendant des années et augmentent même au fil du temps, alors que les bénéfices des thérapies </a:t>
            </a:r>
            <a:r>
              <a:rPr lang="fr-CA" dirty="0" err="1" smtClean="0"/>
              <a:t>cognitivo</a:t>
            </a:r>
            <a:r>
              <a:rPr lang="fr-CA" dirty="0" smtClean="0"/>
              <a:t> comportementales </a:t>
            </a:r>
            <a:r>
              <a:rPr lang="fr-CA" dirty="0"/>
              <a:t>s’effritent graduellement (</a:t>
            </a:r>
            <a:r>
              <a:rPr lang="fr-CA" dirty="0" err="1"/>
              <a:t>Shedler</a:t>
            </a:r>
            <a:r>
              <a:rPr lang="fr-CA" dirty="0"/>
              <a:t>, 2010</a:t>
            </a:r>
            <a:r>
              <a:rPr lang="fr-CA" dirty="0" smtClean="0"/>
              <a:t>)</a:t>
            </a:r>
            <a:endParaRPr lang="fr-CA" dirty="0"/>
          </a:p>
          <a:p>
            <a:pPr marL="0" indent="0">
              <a:buNone/>
            </a:pPr>
            <a:endParaRPr lang="fr-CA" dirty="0"/>
          </a:p>
          <a:p>
            <a:endParaRPr lang="fr-CA" dirty="0"/>
          </a:p>
        </p:txBody>
      </p:sp>
    </p:spTree>
    <p:extLst>
      <p:ext uri="{BB962C8B-B14F-4D97-AF65-F5344CB8AC3E}">
        <p14:creationId xmlns:p14="http://schemas.microsoft.com/office/powerpoint/2010/main" val="5306385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comparative</a:t>
            </a:r>
          </a:p>
        </p:txBody>
      </p:sp>
      <p:sp>
        <p:nvSpPr>
          <p:cNvPr id="3" name="Espace réservé du contenu 2"/>
          <p:cNvSpPr>
            <a:spLocks noGrp="1"/>
          </p:cNvSpPr>
          <p:nvPr>
            <p:ph idx="1"/>
            <p:custDataLst>
              <p:tags r:id="rId2"/>
            </p:custDataLst>
          </p:nvPr>
        </p:nvSpPr>
        <p:spPr/>
        <p:txBody>
          <a:bodyPr/>
          <a:lstStyle/>
          <a:p>
            <a:r>
              <a:rPr lang="fr-CA" i="1" dirty="0"/>
              <a:t>Quant à </a:t>
            </a:r>
            <a:r>
              <a:rPr lang="fr-CA" i="1" dirty="0" smtClean="0"/>
              <a:t>Dr Gaston, </a:t>
            </a:r>
            <a:r>
              <a:rPr lang="fr-CA" i="1" dirty="0"/>
              <a:t>ces résultats indiquent que ces diverses modalités thérapeutiques gagnent à être intégrées, lorsque la situation le requiert, car elles semblent être complémentaires et induire différents processus de </a:t>
            </a:r>
            <a:r>
              <a:rPr lang="fr-CA" i="1" dirty="0" smtClean="0"/>
              <a:t>changement</a:t>
            </a:r>
            <a:endParaRPr lang="fr-CA" dirty="0"/>
          </a:p>
          <a:p>
            <a:endParaRPr lang="fr-CA" dirty="0"/>
          </a:p>
        </p:txBody>
      </p:sp>
    </p:spTree>
    <p:extLst>
      <p:ext uri="{BB962C8B-B14F-4D97-AF65-F5344CB8AC3E}">
        <p14:creationId xmlns:p14="http://schemas.microsoft.com/office/powerpoint/2010/main" val="13370059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comparative</a:t>
            </a:r>
          </a:p>
        </p:txBody>
      </p:sp>
      <p:sp>
        <p:nvSpPr>
          <p:cNvPr id="3" name="Espace réservé du contenu 2"/>
          <p:cNvSpPr>
            <a:spLocks noGrp="1"/>
          </p:cNvSpPr>
          <p:nvPr>
            <p:ph idx="1"/>
            <p:custDataLst>
              <p:tags r:id="rId2"/>
            </p:custDataLst>
          </p:nvPr>
        </p:nvSpPr>
        <p:spPr/>
        <p:txBody>
          <a:bodyPr>
            <a:normAutofit fontScale="85000" lnSpcReduction="20000"/>
          </a:bodyPr>
          <a:lstStyle/>
          <a:p>
            <a:pPr lvl="0"/>
            <a:r>
              <a:rPr lang="fr-CA" dirty="0"/>
              <a:t>Psychothérapie versus pharmacothérapie :</a:t>
            </a:r>
          </a:p>
          <a:p>
            <a:pPr marL="0" indent="0">
              <a:buNone/>
            </a:pPr>
            <a:endParaRPr lang="fr-CA" dirty="0"/>
          </a:p>
          <a:p>
            <a:pPr lvl="0"/>
            <a:r>
              <a:rPr lang="fr-CA" dirty="0"/>
              <a:t>Une méta-analyse de l’efficacité de divers types de traitement pour l’ÉSPT (van </a:t>
            </a:r>
            <a:r>
              <a:rPr lang="fr-CA" dirty="0" err="1"/>
              <a:t>Etten</a:t>
            </a:r>
            <a:r>
              <a:rPr lang="fr-CA" dirty="0"/>
              <a:t> &amp; Taylor, 1998) a démontré que les traitements psychologiques sont plus efficaces que les traitements pharmacologiques et qu’ils sont associés à un taux moindre d’abandon, soit 14 % versus 32 </a:t>
            </a:r>
            <a:r>
              <a:rPr lang="fr-CA" dirty="0" smtClean="0"/>
              <a:t>%</a:t>
            </a:r>
            <a:endParaRPr lang="fr-CA" dirty="0"/>
          </a:p>
          <a:p>
            <a:pPr marL="0" indent="0">
              <a:buNone/>
            </a:pPr>
            <a:endParaRPr lang="fr-CA" dirty="0"/>
          </a:p>
          <a:p>
            <a:r>
              <a:rPr lang="fr-CA" i="1" u="sng" dirty="0"/>
              <a:t>À </a:t>
            </a:r>
            <a:r>
              <a:rPr lang="fr-CA" u="sng" dirty="0" smtClean="0"/>
              <a:t>TRAUMA</a:t>
            </a:r>
            <a:r>
              <a:rPr lang="fr-CA" i="1" u="sng" dirty="0" smtClean="0"/>
              <a:t>TYS</a:t>
            </a:r>
          </a:p>
          <a:p>
            <a:pPr lvl="1"/>
            <a:r>
              <a:rPr lang="fr-CA" i="1" dirty="0"/>
              <a:t>C</a:t>
            </a:r>
            <a:r>
              <a:rPr lang="fr-CA" i="1" dirty="0" smtClean="0"/>
              <a:t>ompte </a:t>
            </a:r>
            <a:r>
              <a:rPr lang="fr-CA" i="1" dirty="0"/>
              <a:t>tenu des ÉSPT sévères, de la </a:t>
            </a:r>
            <a:r>
              <a:rPr lang="fr-CA" i="1" dirty="0" smtClean="0"/>
              <a:t>comorbidité</a:t>
            </a:r>
            <a:r>
              <a:rPr lang="fr-CA" dirty="0"/>
              <a:t> </a:t>
            </a:r>
            <a:r>
              <a:rPr lang="fr-CA" i="1" dirty="0" smtClean="0"/>
              <a:t>et </a:t>
            </a:r>
            <a:r>
              <a:rPr lang="fr-CA" i="1" dirty="0"/>
              <a:t>des limitations fonctionnelles des personnes se </a:t>
            </a:r>
            <a:r>
              <a:rPr lang="fr-CA" i="1" dirty="0" smtClean="0"/>
              <a:t>présentant,</a:t>
            </a:r>
            <a:r>
              <a:rPr lang="fr-CA" dirty="0"/>
              <a:t> </a:t>
            </a:r>
            <a:r>
              <a:rPr lang="fr-CA" i="1" dirty="0" smtClean="0"/>
              <a:t>l’ajout </a:t>
            </a:r>
            <a:r>
              <a:rPr lang="fr-CA" i="1" dirty="0"/>
              <a:t>d’une médication psychotrope est souvent </a:t>
            </a:r>
            <a:r>
              <a:rPr lang="fr-CA" i="1" dirty="0" smtClean="0"/>
              <a:t>requis pour réduire l’activation </a:t>
            </a:r>
            <a:r>
              <a:rPr lang="fr-CA" i="1" dirty="0" err="1" smtClean="0"/>
              <a:t>submergante</a:t>
            </a:r>
            <a:r>
              <a:rPr lang="fr-CA" dirty="0" smtClean="0"/>
              <a:t> </a:t>
            </a:r>
            <a:r>
              <a:rPr lang="fr-CA" i="1" dirty="0" smtClean="0"/>
              <a:t>et </a:t>
            </a:r>
            <a:r>
              <a:rPr lang="fr-CA" i="1" dirty="0"/>
              <a:t>réduire les symptômes </a:t>
            </a:r>
            <a:r>
              <a:rPr lang="fr-CA" i="1" dirty="0" smtClean="0"/>
              <a:t>interférant </a:t>
            </a:r>
            <a:r>
              <a:rPr lang="fr-CA" i="1" dirty="0"/>
              <a:t>avec le </a:t>
            </a:r>
            <a:r>
              <a:rPr lang="fr-CA" i="1" dirty="0" smtClean="0"/>
              <a:t>fonctionnement</a:t>
            </a:r>
            <a:endParaRPr lang="fr-CA" dirty="0"/>
          </a:p>
          <a:p>
            <a:endParaRPr lang="fr-CA" dirty="0"/>
          </a:p>
        </p:txBody>
      </p:sp>
    </p:spTree>
    <p:extLst>
      <p:ext uri="{BB962C8B-B14F-4D97-AF65-F5344CB8AC3E}">
        <p14:creationId xmlns:p14="http://schemas.microsoft.com/office/powerpoint/2010/main" val="14801445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09600" y="1556792"/>
            <a:ext cx="2212848" cy="1202825"/>
          </a:xfrm>
        </p:spPr>
        <p:txBody>
          <a:bodyPr/>
          <a:lstStyle/>
          <a:p>
            <a:pPr algn="ctr"/>
            <a:r>
              <a:rPr lang="fr-CA" sz="2800" dirty="0">
                <a:solidFill>
                  <a:srgbClr val="FF0000"/>
                </a:solidFill>
              </a:rPr>
              <a:t>2</a:t>
            </a:r>
            <a:r>
              <a:rPr lang="fr-CA" sz="2800" baseline="30000" dirty="0">
                <a:solidFill>
                  <a:srgbClr val="FF0000"/>
                </a:solidFill>
              </a:rPr>
              <a:t>e</a:t>
            </a:r>
            <a:r>
              <a:rPr lang="fr-CA" sz="2800" dirty="0">
                <a:solidFill>
                  <a:srgbClr val="FF0000"/>
                </a:solidFill>
              </a:rPr>
              <a:t> Journée </a:t>
            </a:r>
            <a:r>
              <a:rPr lang="fr-CA" dirty="0">
                <a:solidFill>
                  <a:srgbClr val="FF0000"/>
                </a:solidFill>
              </a:rPr>
              <a:t/>
            </a:r>
            <a:br>
              <a:rPr lang="fr-CA" dirty="0">
                <a:solidFill>
                  <a:srgbClr val="FF0000"/>
                </a:solidFill>
              </a:rPr>
            </a:br>
            <a:endParaRPr lang="fr-CA" dirty="0"/>
          </a:p>
        </p:txBody>
      </p:sp>
      <p:sp>
        <p:nvSpPr>
          <p:cNvPr id="3" name="Espace réservé du texte 2"/>
          <p:cNvSpPr>
            <a:spLocks noGrp="1"/>
          </p:cNvSpPr>
          <p:nvPr>
            <p:ph type="body" sz="half" idx="2"/>
            <p:custDataLst>
              <p:tags r:id="rId2"/>
            </p:custDataLst>
          </p:nvPr>
        </p:nvSpPr>
        <p:spPr/>
        <p:txBody>
          <a:bodyPr/>
          <a:lstStyle/>
          <a:p>
            <a:pPr algn="ctr"/>
            <a:endParaRPr lang="fr-CA" sz="1400" b="1" dirty="0" smtClean="0">
              <a:solidFill>
                <a:srgbClr val="FF0000"/>
              </a:solidFill>
            </a:endParaRPr>
          </a:p>
          <a:p>
            <a:pPr algn="ctr"/>
            <a:endParaRPr lang="fr-CA" sz="1400" b="1" dirty="0">
              <a:solidFill>
                <a:srgbClr val="FF0000"/>
              </a:solidFill>
            </a:endParaRPr>
          </a:p>
          <a:p>
            <a:pPr algn="ctr"/>
            <a:r>
              <a:rPr lang="fr-CA" sz="2800" b="1" dirty="0" smtClean="0">
                <a:solidFill>
                  <a:srgbClr val="FF0000"/>
                </a:solidFill>
              </a:rPr>
              <a:t>Fondatrice</a:t>
            </a:r>
          </a:p>
          <a:p>
            <a:pPr algn="ctr"/>
            <a:r>
              <a:rPr lang="fr-CA" sz="2800" b="1" dirty="0" smtClean="0">
                <a:solidFill>
                  <a:srgbClr val="FF0000"/>
                </a:solidFill>
              </a:rPr>
              <a:t> </a:t>
            </a:r>
            <a:r>
              <a:rPr lang="fr-CA" sz="2800" b="1" dirty="0">
                <a:solidFill>
                  <a:srgbClr val="FF0000"/>
                </a:solidFill>
              </a:rPr>
              <a:t>de </a:t>
            </a:r>
            <a:endParaRPr lang="fr-CA" sz="2800" b="1" dirty="0" smtClean="0">
              <a:solidFill>
                <a:srgbClr val="FF0000"/>
              </a:solidFill>
            </a:endParaRPr>
          </a:p>
          <a:p>
            <a:pPr algn="ctr"/>
            <a:r>
              <a:rPr lang="fr-CA" sz="2800" b="1" dirty="0" err="1" smtClean="0">
                <a:solidFill>
                  <a:srgbClr val="FF0000"/>
                </a:solidFill>
              </a:rPr>
              <a:t>Traumatys</a:t>
            </a:r>
            <a:r>
              <a:rPr lang="fr-CA" sz="2800" b="1" dirty="0" smtClean="0">
                <a:solidFill>
                  <a:srgbClr val="FF0000"/>
                </a:solidFill>
              </a:rPr>
              <a:t> </a:t>
            </a:r>
            <a:endParaRPr lang="fr-CA" sz="2800" b="1" dirty="0">
              <a:solidFill>
                <a:srgbClr val="FF0000"/>
              </a:solidFill>
            </a:endParaRPr>
          </a:p>
        </p:txBody>
      </p:sp>
      <p:sp>
        <p:nvSpPr>
          <p:cNvPr id="6" name="Rectangle 5"/>
          <p:cNvSpPr/>
          <p:nvPr>
            <p:custDataLst>
              <p:tags r:id="rId3"/>
            </p:custDataLst>
          </p:nvPr>
        </p:nvSpPr>
        <p:spPr>
          <a:xfrm rot="522979">
            <a:off x="3039179" y="2355119"/>
            <a:ext cx="5653404" cy="1846659"/>
          </a:xfrm>
          <a:prstGeom prst="rect">
            <a:avLst/>
          </a:prstGeom>
        </p:spPr>
        <p:txBody>
          <a:bodyPr wrap="square">
            <a:spAutoFit/>
          </a:bodyPr>
          <a:lstStyle/>
          <a:p>
            <a:pPr algn="ctr"/>
            <a:r>
              <a:rPr lang="fr-CA" sz="32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La psychothérapie </a:t>
            </a:r>
            <a:r>
              <a:rPr lang="fr-CA" sz="3200" b="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intégrative</a:t>
            </a:r>
          </a:p>
          <a:p>
            <a:pPr algn="ctr"/>
            <a:endParaRPr lang="fr-CA" sz="32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ctr"/>
            <a:r>
              <a:rPr lang="fr-CA" sz="3200" b="1" u="sng" dirty="0" err="1"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Dre</a:t>
            </a:r>
            <a:r>
              <a:rPr lang="fr-CA" sz="3200" b="1" u="sng"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fr-CA" sz="3200"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Louise Gaston (1995)</a:t>
            </a:r>
          </a:p>
          <a:p>
            <a:pPr algn="ctr"/>
            <a:endParaRPr lang="fr-CA" b="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7655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en-GB" dirty="0"/>
              <a:t> </a:t>
            </a:r>
            <a:r>
              <a:rPr lang="fr-CA" dirty="0"/>
              <a:t/>
            </a:r>
            <a:br>
              <a:rPr lang="fr-CA" dirty="0"/>
            </a:br>
            <a:r>
              <a:rPr lang="fr-CA" dirty="0"/>
              <a:t/>
            </a:r>
            <a:br>
              <a:rPr lang="fr-CA" dirty="0"/>
            </a:br>
            <a:r>
              <a:rPr lang="fr-CA" dirty="0" smtClean="0"/>
              <a:t>La psychothérapie intégrative </a:t>
            </a:r>
            <a:r>
              <a:rPr lang="fr-CA" sz="3100" dirty="0" smtClean="0"/>
              <a:t>(1995) </a:t>
            </a:r>
            <a:r>
              <a:rPr lang="fr-CA" sz="3600" dirty="0" smtClean="0"/>
              <a:t>p.85 </a:t>
            </a:r>
            <a:endParaRPr lang="fr-CA" sz="2700" dirty="0"/>
          </a:p>
        </p:txBody>
      </p:sp>
      <p:sp>
        <p:nvSpPr>
          <p:cNvPr id="3" name="Espace réservé du contenu 2"/>
          <p:cNvSpPr>
            <a:spLocks noGrp="1"/>
          </p:cNvSpPr>
          <p:nvPr>
            <p:ph idx="1"/>
            <p:custDataLst>
              <p:tags r:id="rId2"/>
            </p:custDataLst>
          </p:nvPr>
        </p:nvSpPr>
        <p:spPr/>
        <p:txBody>
          <a:bodyPr>
            <a:normAutofit fontScale="77500" lnSpcReduction="20000"/>
          </a:bodyPr>
          <a:lstStyle/>
          <a:p>
            <a:pPr lvl="0"/>
            <a:r>
              <a:rPr lang="fr-CA" dirty="0"/>
              <a:t>90 % des stages universitaires en psychothérapie comprennent une formation en psychothérapie intégrative (</a:t>
            </a:r>
            <a:r>
              <a:rPr lang="fr-CA" dirty="0" err="1"/>
              <a:t>Lampropoulos</a:t>
            </a:r>
            <a:r>
              <a:rPr lang="fr-CA" dirty="0"/>
              <a:t> &amp; Dixon, 2007</a:t>
            </a:r>
            <a:r>
              <a:rPr lang="fr-CA" dirty="0" smtClean="0"/>
              <a:t>)</a:t>
            </a:r>
            <a:endParaRPr lang="fr-CA" dirty="0"/>
          </a:p>
          <a:p>
            <a:pPr lvl="0"/>
            <a:r>
              <a:rPr lang="fr-CA" dirty="0"/>
              <a:t>En 1991, Dr Gaston a fondé TRAUMA</a:t>
            </a:r>
            <a:r>
              <a:rPr lang="fr-CA" i="1" dirty="0"/>
              <a:t>TYS</a:t>
            </a:r>
            <a:r>
              <a:rPr lang="fr-CA" dirty="0"/>
              <a:t>, une clinique spécialisée dans l’évaluation et le traitement de </a:t>
            </a:r>
            <a:r>
              <a:rPr lang="fr-CA" dirty="0" smtClean="0"/>
              <a:t>l’ÉSPT</a:t>
            </a:r>
            <a:endParaRPr lang="fr-CA" dirty="0"/>
          </a:p>
          <a:p>
            <a:pPr lvl="0"/>
            <a:r>
              <a:rPr lang="fr-CA" dirty="0"/>
              <a:t>Dr Gaston a étudié deux ans avec Dr Mardi Horowitz, auteur de </a:t>
            </a:r>
            <a:r>
              <a:rPr lang="fr-CA" i="1" dirty="0"/>
              <a:t>Stress </a:t>
            </a:r>
            <a:r>
              <a:rPr lang="fr-CA" i="1" dirty="0" err="1"/>
              <a:t>Response</a:t>
            </a:r>
            <a:r>
              <a:rPr lang="fr-CA" i="1" dirty="0"/>
              <a:t> Syndrome</a:t>
            </a:r>
            <a:r>
              <a:rPr lang="fr-CA" dirty="0"/>
              <a:t> (1976, 1984, </a:t>
            </a:r>
            <a:r>
              <a:rPr lang="fr-CA" dirty="0" smtClean="0"/>
              <a:t>2001)</a:t>
            </a:r>
          </a:p>
          <a:p>
            <a:pPr lvl="0"/>
            <a:endParaRPr lang="fr-CA" dirty="0" smtClean="0"/>
          </a:p>
          <a:p>
            <a:pPr lvl="0"/>
            <a:r>
              <a:rPr lang="fr-CA" dirty="0"/>
              <a:t>L</a:t>
            </a:r>
            <a:r>
              <a:rPr lang="fr-CA" dirty="0" smtClean="0"/>
              <a:t>ors </a:t>
            </a:r>
            <a:r>
              <a:rPr lang="fr-CA" dirty="0"/>
              <a:t>d’études postdoctorales à l’Université de Californie à San Francisco portant sur </a:t>
            </a:r>
            <a:endParaRPr lang="fr-CA" dirty="0" smtClean="0"/>
          </a:p>
          <a:p>
            <a:pPr lvl="1"/>
            <a:r>
              <a:rPr lang="fr-CA" dirty="0"/>
              <a:t>L</a:t>
            </a:r>
            <a:r>
              <a:rPr lang="fr-CA" dirty="0" smtClean="0"/>
              <a:t>a </a:t>
            </a:r>
            <a:r>
              <a:rPr lang="fr-CA" dirty="0"/>
              <a:t>recherche évaluative et </a:t>
            </a:r>
            <a:r>
              <a:rPr lang="fr-CA" dirty="0" smtClean="0"/>
              <a:t>sur l’alliance </a:t>
            </a:r>
          </a:p>
          <a:p>
            <a:pPr lvl="1"/>
            <a:r>
              <a:rPr lang="fr-CA" dirty="0"/>
              <a:t>L</a:t>
            </a:r>
            <a:r>
              <a:rPr lang="fr-CA" dirty="0" smtClean="0"/>
              <a:t>e </a:t>
            </a:r>
            <a:r>
              <a:rPr lang="fr-CA" dirty="0"/>
              <a:t>stress </a:t>
            </a:r>
            <a:r>
              <a:rPr lang="fr-CA" dirty="0" smtClean="0"/>
              <a:t>post-traumatique, dont </a:t>
            </a:r>
            <a:r>
              <a:rPr lang="fr-CA" dirty="0"/>
              <a:t>le modèle thérapeutique </a:t>
            </a:r>
            <a:r>
              <a:rPr lang="fr-CA" dirty="0" smtClean="0"/>
              <a:t>d’Horowitz</a:t>
            </a:r>
          </a:p>
          <a:p>
            <a:pPr lvl="1"/>
            <a:r>
              <a:rPr lang="fr-CA" dirty="0" smtClean="0"/>
              <a:t>L’évaluation </a:t>
            </a:r>
            <a:r>
              <a:rPr lang="fr-CA" dirty="0"/>
              <a:t>systématique de l’ÉSPT dans le cadre de la ‘National Vietnam </a:t>
            </a:r>
            <a:r>
              <a:rPr lang="fr-CA" dirty="0" err="1"/>
              <a:t>Veterans</a:t>
            </a:r>
            <a:r>
              <a:rPr lang="fr-CA" dirty="0"/>
              <a:t> </a:t>
            </a:r>
            <a:r>
              <a:rPr lang="fr-CA" dirty="0" err="1"/>
              <a:t>Research</a:t>
            </a:r>
            <a:r>
              <a:rPr lang="fr-CA" dirty="0"/>
              <a:t> </a:t>
            </a:r>
            <a:r>
              <a:rPr lang="fr-CA" dirty="0" err="1"/>
              <a:t>Study</a:t>
            </a:r>
            <a:r>
              <a:rPr lang="fr-CA" dirty="0"/>
              <a:t>’ </a:t>
            </a:r>
            <a:r>
              <a:rPr lang="fr-CA" dirty="0" smtClean="0"/>
              <a:t>commandée </a:t>
            </a:r>
            <a:r>
              <a:rPr lang="fr-CA" dirty="0"/>
              <a:t>par le </a:t>
            </a:r>
            <a:r>
              <a:rPr lang="fr-CA" dirty="0" smtClean="0"/>
              <a:t>Congrès américain</a:t>
            </a:r>
            <a:endParaRPr lang="fr-CA" dirty="0"/>
          </a:p>
        </p:txBody>
      </p:sp>
    </p:spTree>
    <p:extLst>
      <p:ext uri="{BB962C8B-B14F-4D97-AF65-F5344CB8AC3E}">
        <p14:creationId xmlns:p14="http://schemas.microsoft.com/office/powerpoint/2010/main" val="175618765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La psychothérapie </a:t>
            </a:r>
            <a:r>
              <a:rPr lang="fr-CA" dirty="0" smtClean="0"/>
              <a:t>intégrative </a:t>
            </a:r>
            <a:r>
              <a:rPr lang="fr-CA" sz="4000" dirty="0" smtClean="0"/>
              <a:t>(1995)</a:t>
            </a:r>
            <a:endParaRPr lang="fr-CA" sz="4000"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0"/>
            <a:r>
              <a:rPr lang="fr-CA" dirty="0"/>
              <a:t> </a:t>
            </a:r>
            <a:r>
              <a:rPr lang="fr-CA" dirty="0" smtClean="0"/>
              <a:t>À partir </a:t>
            </a:r>
            <a:r>
              <a:rPr lang="fr-CA" dirty="0"/>
              <a:t>de son expérience clinique à TRAUMA</a:t>
            </a:r>
            <a:r>
              <a:rPr lang="fr-CA" i="1" dirty="0"/>
              <a:t>TYS</a:t>
            </a:r>
            <a:r>
              <a:rPr lang="fr-CA" dirty="0"/>
              <a:t> et ses connaissances théoriques et empiriques, Dr Gaston a développé un modèle intégratif de psychothérapie pour soigner l’ÉSPT </a:t>
            </a:r>
            <a:r>
              <a:rPr lang="fr-CA" sz="1900" dirty="0"/>
              <a:t>(</a:t>
            </a:r>
            <a:r>
              <a:rPr lang="fr-CA" sz="2200" dirty="0" err="1"/>
              <a:t>psychodynamique</a:t>
            </a:r>
            <a:r>
              <a:rPr lang="fr-CA" sz="2200" dirty="0"/>
              <a:t>, humaniste, cognitif, comportemental et neurobiologique ), </a:t>
            </a:r>
            <a:r>
              <a:rPr lang="fr-CA" dirty="0"/>
              <a:t>afin de pouvoir répondre aux besoins thérapeutiques de presque toutes les personnes se présentant à </a:t>
            </a:r>
            <a:r>
              <a:rPr lang="fr-CA" dirty="0" smtClean="0"/>
              <a:t>TRAUMA</a:t>
            </a:r>
            <a:r>
              <a:rPr lang="fr-CA" i="1" dirty="0" smtClean="0"/>
              <a:t>TYS</a:t>
            </a:r>
          </a:p>
          <a:p>
            <a:pPr lvl="0"/>
            <a:r>
              <a:rPr lang="fr-CA" dirty="0" smtClean="0"/>
              <a:t>Ainsi</a:t>
            </a:r>
            <a:r>
              <a:rPr lang="fr-CA" dirty="0"/>
              <a:t>, la plupart du temps, les personnes consultant présentent un ÉSPT sévère,</a:t>
            </a:r>
            <a:r>
              <a:rPr lang="fr-CA" i="1" dirty="0"/>
              <a:t> </a:t>
            </a:r>
            <a:r>
              <a:rPr lang="fr-CA" dirty="0"/>
              <a:t>plusieurs troubles </a:t>
            </a:r>
            <a:r>
              <a:rPr lang="fr-CA" dirty="0" err="1" smtClean="0"/>
              <a:t>comorbides</a:t>
            </a:r>
            <a:r>
              <a:rPr lang="fr-CA" dirty="0" smtClean="0"/>
              <a:t>, </a:t>
            </a:r>
            <a:r>
              <a:rPr lang="fr-CA" dirty="0"/>
              <a:t>des limitations fonctionnelles sévères </a:t>
            </a:r>
            <a:r>
              <a:rPr lang="fr-CA" sz="2200" dirty="0"/>
              <a:t>(incapacité de travailler depuis la survenue de l’événement traumatique, incapacité d’étudier, incapacité de s’occuper de sa maison, etc.)</a:t>
            </a:r>
            <a:r>
              <a:rPr lang="fr-CA" dirty="0"/>
              <a:t> et un trouble de la personnalité selon les modèles de </a:t>
            </a:r>
            <a:r>
              <a:rPr lang="fr-CA" dirty="0" err="1"/>
              <a:t>Masterson</a:t>
            </a:r>
            <a:r>
              <a:rPr lang="fr-CA" dirty="0"/>
              <a:t> ou </a:t>
            </a:r>
            <a:r>
              <a:rPr lang="fr-CA" dirty="0" smtClean="0"/>
              <a:t>Bowlby</a:t>
            </a:r>
            <a:endParaRPr lang="fr-CA" dirty="0"/>
          </a:p>
          <a:p>
            <a:endParaRPr lang="fr-CA" dirty="0"/>
          </a:p>
          <a:p>
            <a:endParaRPr lang="fr-CA" dirty="0"/>
          </a:p>
        </p:txBody>
      </p:sp>
    </p:spTree>
    <p:extLst>
      <p:ext uri="{BB962C8B-B14F-4D97-AF65-F5344CB8AC3E}">
        <p14:creationId xmlns:p14="http://schemas.microsoft.com/office/powerpoint/2010/main" val="9374187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La psychothérapie intégrative </a:t>
            </a:r>
            <a:r>
              <a:rPr lang="fr-CA" sz="4000" dirty="0"/>
              <a:t>(1995</a:t>
            </a:r>
            <a:r>
              <a:rPr lang="fr-CA" sz="4000" dirty="0" smtClean="0"/>
              <a:t>) </a:t>
            </a:r>
            <a:r>
              <a:rPr lang="fr-CA" sz="3600" dirty="0" smtClean="0"/>
              <a:t>p. 85</a:t>
            </a:r>
            <a:endParaRPr lang="fr-CA" sz="4900" dirty="0"/>
          </a:p>
        </p:txBody>
      </p:sp>
      <p:sp>
        <p:nvSpPr>
          <p:cNvPr id="3" name="Espace réservé du contenu 2"/>
          <p:cNvSpPr>
            <a:spLocks noGrp="1"/>
          </p:cNvSpPr>
          <p:nvPr>
            <p:ph idx="1"/>
            <p:custDataLst>
              <p:tags r:id="rId2"/>
            </p:custDataLst>
          </p:nvPr>
        </p:nvSpPr>
        <p:spPr/>
        <p:txBody>
          <a:bodyPr>
            <a:normAutofit/>
          </a:bodyPr>
          <a:lstStyle/>
          <a:p>
            <a:pPr lvl="0"/>
            <a:r>
              <a:rPr lang="fr-CA" sz="2800" dirty="0"/>
              <a:t>Le modèle intégratif pour soigner l’ÉSPT de </a:t>
            </a:r>
            <a:r>
              <a:rPr lang="fr-CA" sz="2800" dirty="0" smtClean="0"/>
              <a:t>Dr Gaston </a:t>
            </a:r>
            <a:r>
              <a:rPr lang="fr-CA" sz="2800" dirty="0"/>
              <a:t>(1995) est basé sur le modèle dynamique d’Horowitz et comporte trois phases </a:t>
            </a:r>
            <a:r>
              <a:rPr lang="fr-CA" sz="2800" dirty="0" smtClean="0"/>
              <a:t>:</a:t>
            </a:r>
            <a:endParaRPr lang="fr-CA" sz="2800" dirty="0"/>
          </a:p>
          <a:p>
            <a:pPr lvl="2">
              <a:buFont typeface="Wingdings" panose="05000000000000000000" pitchFamily="2" charset="2"/>
              <a:buChar char="q"/>
            </a:pPr>
            <a:r>
              <a:rPr lang="fr-CA" sz="2400" dirty="0" smtClean="0"/>
              <a:t>  </a:t>
            </a:r>
            <a:r>
              <a:rPr lang="fr-CA" sz="2400" u="sng" dirty="0" smtClean="0"/>
              <a:t>Phase </a:t>
            </a:r>
            <a:r>
              <a:rPr lang="fr-CA" sz="2400" u="sng" dirty="0"/>
              <a:t>A.</a:t>
            </a:r>
            <a:r>
              <a:rPr lang="fr-CA" sz="2400" dirty="0"/>
              <a:t> </a:t>
            </a:r>
            <a:r>
              <a:rPr lang="fr-CA" sz="2400" dirty="0" smtClean="0"/>
              <a:t> Regagner </a:t>
            </a:r>
            <a:r>
              <a:rPr lang="fr-CA" sz="2400" dirty="0"/>
              <a:t>du contrôle et reconnaître le soi </a:t>
            </a:r>
            <a:r>
              <a:rPr lang="fr-CA" sz="2400" dirty="0" smtClean="0"/>
              <a:t> </a:t>
            </a:r>
          </a:p>
          <a:p>
            <a:pPr marL="667512" lvl="2" indent="0">
              <a:buNone/>
            </a:pPr>
            <a:r>
              <a:rPr lang="fr-CA" sz="2400" dirty="0"/>
              <a:t> </a:t>
            </a:r>
            <a:r>
              <a:rPr lang="fr-CA" sz="2400" dirty="0" smtClean="0"/>
              <a:t>                      traumatisé </a:t>
            </a:r>
            <a:endParaRPr lang="fr-CA" sz="2800" dirty="0"/>
          </a:p>
          <a:p>
            <a:pPr lvl="2">
              <a:buFont typeface="Wingdings" panose="05000000000000000000" pitchFamily="2" charset="2"/>
              <a:buChar char="q"/>
            </a:pPr>
            <a:r>
              <a:rPr lang="fr-CA" sz="2400" dirty="0" smtClean="0"/>
              <a:t>  </a:t>
            </a:r>
            <a:r>
              <a:rPr lang="fr-CA" sz="2400" u="sng" dirty="0" smtClean="0"/>
              <a:t>Phase </a:t>
            </a:r>
            <a:r>
              <a:rPr lang="fr-CA" sz="2400" u="sng" dirty="0"/>
              <a:t>B</a:t>
            </a:r>
            <a:r>
              <a:rPr lang="fr-CA" sz="2400" u="sng" dirty="0" smtClean="0"/>
              <a:t>.</a:t>
            </a:r>
            <a:r>
              <a:rPr lang="fr-CA" sz="2400" dirty="0" smtClean="0"/>
              <a:t>   Intégrer </a:t>
            </a:r>
            <a:r>
              <a:rPr lang="fr-CA" sz="2400" dirty="0"/>
              <a:t>l’événement traumatique à la </a:t>
            </a:r>
            <a:endParaRPr lang="fr-CA" sz="2400" dirty="0" smtClean="0"/>
          </a:p>
          <a:p>
            <a:pPr marL="667512" lvl="2" indent="0">
              <a:buNone/>
            </a:pPr>
            <a:r>
              <a:rPr lang="fr-CA" sz="2400" dirty="0"/>
              <a:t> </a:t>
            </a:r>
            <a:r>
              <a:rPr lang="fr-CA" sz="2400" dirty="0" smtClean="0"/>
              <a:t>                      structure psychologique</a:t>
            </a:r>
            <a:r>
              <a:rPr lang="fr-CA" sz="2800" dirty="0"/>
              <a:t> </a:t>
            </a:r>
          </a:p>
          <a:p>
            <a:pPr lvl="2">
              <a:buFont typeface="Wingdings" panose="05000000000000000000" pitchFamily="2" charset="2"/>
              <a:buChar char="q"/>
            </a:pPr>
            <a:r>
              <a:rPr lang="fr-CA" sz="2400" dirty="0" smtClean="0"/>
              <a:t>   </a:t>
            </a:r>
            <a:r>
              <a:rPr lang="fr-CA" sz="2400" u="sng" dirty="0" smtClean="0"/>
              <a:t>Phase </a:t>
            </a:r>
            <a:r>
              <a:rPr lang="fr-CA" sz="2400" u="sng" dirty="0"/>
              <a:t>C.</a:t>
            </a:r>
            <a:r>
              <a:rPr lang="fr-CA" sz="2400" dirty="0"/>
              <a:t>  </a:t>
            </a:r>
            <a:r>
              <a:rPr lang="fr-CA" sz="2400" dirty="0" smtClean="0"/>
              <a:t>Prévenir </a:t>
            </a:r>
            <a:r>
              <a:rPr lang="fr-CA" sz="2400" dirty="0"/>
              <a:t>une rechute et terminer la </a:t>
            </a:r>
            <a:endParaRPr lang="fr-CA" sz="2400" dirty="0" smtClean="0"/>
          </a:p>
          <a:p>
            <a:pPr marL="667512" lvl="2" indent="0">
              <a:buNone/>
            </a:pPr>
            <a:r>
              <a:rPr lang="fr-CA" sz="2400" dirty="0"/>
              <a:t> </a:t>
            </a:r>
            <a:r>
              <a:rPr lang="fr-CA" sz="2400" dirty="0" smtClean="0"/>
              <a:t>                      psychothérapie</a:t>
            </a:r>
            <a:endParaRPr lang="fr-CA" sz="2400" dirty="0"/>
          </a:p>
          <a:p>
            <a:endParaRPr lang="fr-CA" dirty="0"/>
          </a:p>
        </p:txBody>
      </p:sp>
    </p:spTree>
    <p:extLst>
      <p:ext uri="{BB962C8B-B14F-4D97-AF65-F5344CB8AC3E}">
        <p14:creationId xmlns:p14="http://schemas.microsoft.com/office/powerpoint/2010/main" val="3111303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60648"/>
            <a:ext cx="8229600" cy="1586440"/>
          </a:xfrm>
        </p:spPr>
        <p:txBody>
          <a:bodyPr>
            <a:noAutofit/>
          </a:bodyPr>
          <a:lstStyle/>
          <a:p>
            <a:r>
              <a:rPr lang="fr-CA" sz="3600" dirty="0"/>
              <a:t>Phase A. </a:t>
            </a:r>
            <a:br>
              <a:rPr lang="fr-CA" sz="3600" dirty="0"/>
            </a:br>
            <a:r>
              <a:rPr lang="fr-CA" sz="3600" dirty="0"/>
              <a:t>Regagner du contrôle et reconnaître le soi traumatisé </a:t>
            </a:r>
            <a:endParaRPr lang="fr-CA" sz="3200" dirty="0"/>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CA" dirty="0" smtClean="0"/>
              <a:t>L’objectif du thérapeute est : </a:t>
            </a:r>
          </a:p>
          <a:p>
            <a:r>
              <a:rPr lang="fr-CA" dirty="0" smtClean="0"/>
              <a:t>La reconnaissance du soi traumatisé en reconnaissant la détresse psychologique par :</a:t>
            </a:r>
          </a:p>
          <a:p>
            <a:pPr lvl="1"/>
            <a:r>
              <a:rPr lang="fr-CA" dirty="0" smtClean="0"/>
              <a:t>Des reflets empathiques</a:t>
            </a:r>
          </a:p>
          <a:p>
            <a:pPr lvl="1"/>
            <a:r>
              <a:rPr lang="fr-CA" dirty="0" smtClean="0"/>
              <a:t>De l’interprétation de sa détresse </a:t>
            </a:r>
          </a:p>
          <a:p>
            <a:r>
              <a:rPr lang="fr-CA" dirty="0" smtClean="0"/>
              <a:t>Puis, l’acceptation que le soi ait été traumatisé et que sa détresse psychologique est donc légitime</a:t>
            </a:r>
          </a:p>
          <a:p>
            <a:pPr lvl="1"/>
            <a:r>
              <a:rPr lang="fr-CA" dirty="0" smtClean="0"/>
              <a:t>Par ex. dépression sévère qui va bien peut durer +++mois</a:t>
            </a:r>
          </a:p>
          <a:p>
            <a:pPr lvl="1"/>
            <a:r>
              <a:rPr lang="fr-CA" dirty="0" smtClean="0"/>
              <a:t>On peut même faire de la confrontation </a:t>
            </a:r>
          </a:p>
          <a:p>
            <a:pPr lvl="1"/>
            <a:r>
              <a:rPr lang="fr-CA" dirty="0" smtClean="0"/>
              <a:t>Présenter leur contradiction </a:t>
            </a:r>
          </a:p>
          <a:p>
            <a:r>
              <a:rPr lang="fr-CA" b="1" dirty="0" smtClean="0"/>
              <a:t>Pas d’alliance pas capable</a:t>
            </a:r>
          </a:p>
        </p:txBody>
      </p:sp>
    </p:spTree>
    <p:extLst>
      <p:ext uri="{BB962C8B-B14F-4D97-AF65-F5344CB8AC3E}">
        <p14:creationId xmlns:p14="http://schemas.microsoft.com/office/powerpoint/2010/main" val="421699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Introduction</a:t>
            </a:r>
          </a:p>
        </p:txBody>
      </p:sp>
      <p:sp>
        <p:nvSpPr>
          <p:cNvPr id="3" name="Espace réservé du contenu 2"/>
          <p:cNvSpPr>
            <a:spLocks noGrp="1"/>
          </p:cNvSpPr>
          <p:nvPr>
            <p:ph idx="1"/>
            <p:custDataLst>
              <p:tags r:id="rId2"/>
            </p:custDataLst>
          </p:nvPr>
        </p:nvSpPr>
        <p:spPr/>
        <p:txBody>
          <a:bodyPr>
            <a:normAutofit lnSpcReduction="10000"/>
          </a:bodyPr>
          <a:lstStyle/>
          <a:p>
            <a:pPr lvl="0"/>
            <a:r>
              <a:rPr lang="fr-CA" dirty="0"/>
              <a:t>L’ÉSPT n’est pas un trouble </a:t>
            </a:r>
            <a:r>
              <a:rPr lang="fr-CA" dirty="0" smtClean="0"/>
              <a:t>dissociatif</a:t>
            </a:r>
            <a:endParaRPr lang="fr-CA" dirty="0"/>
          </a:p>
          <a:p>
            <a:pPr marL="0" indent="0">
              <a:buNone/>
            </a:pPr>
            <a:endParaRPr lang="fr-CA" dirty="0"/>
          </a:p>
          <a:p>
            <a:pPr lvl="0"/>
            <a:r>
              <a:rPr lang="fr-CA" dirty="0"/>
              <a:t>La </a:t>
            </a:r>
            <a:r>
              <a:rPr lang="fr-CA" dirty="0" smtClean="0"/>
              <a:t>dissociation </a:t>
            </a:r>
            <a:r>
              <a:rPr lang="fr-CA" dirty="0"/>
              <a:t>doit aussi être considérée au-delà de la sévérité de l’ÉSPT, car la dissociation induit des réponses neurobiologiques, psychologiques et comportementales différentes que s’il y a un ÉSPT sans </a:t>
            </a:r>
            <a:r>
              <a:rPr lang="fr-CA" dirty="0" smtClean="0"/>
              <a:t>dissociation </a:t>
            </a:r>
            <a:endParaRPr lang="fr-CA" dirty="0"/>
          </a:p>
          <a:p>
            <a:pPr marL="0" indent="0">
              <a:buNone/>
            </a:pPr>
            <a:endParaRPr lang="fr-CA" dirty="0"/>
          </a:p>
          <a:p>
            <a:pPr lvl="0"/>
            <a:r>
              <a:rPr lang="fr-CA" dirty="0"/>
              <a:t>Le DSM-5 a d’ailleurs créé, au-delà du diagnostic d’ÉSPT, une sous-catégorie d’ÉSPT avec symptômes </a:t>
            </a:r>
            <a:r>
              <a:rPr lang="fr-CA" dirty="0" smtClean="0"/>
              <a:t>dissociatifs</a:t>
            </a:r>
            <a:endParaRPr lang="fr-CA" dirty="0"/>
          </a:p>
          <a:p>
            <a:endParaRPr lang="fr-CA" dirty="0"/>
          </a:p>
        </p:txBody>
      </p:sp>
    </p:spTree>
    <p:extLst>
      <p:ext uri="{BB962C8B-B14F-4D97-AF65-F5344CB8AC3E}">
        <p14:creationId xmlns:p14="http://schemas.microsoft.com/office/powerpoint/2010/main" val="197810835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8229600" cy="1658448"/>
          </a:xfrm>
        </p:spPr>
        <p:txBody>
          <a:bodyPr>
            <a:normAutofit fontScale="90000"/>
          </a:bodyPr>
          <a:lstStyle/>
          <a:p>
            <a:pPr lvl="0"/>
            <a:r>
              <a:rPr lang="fr-CA" dirty="0"/>
              <a:t/>
            </a:r>
            <a:br>
              <a:rPr lang="fr-CA" dirty="0"/>
            </a:br>
            <a:r>
              <a:rPr lang="fr-CA" sz="4000" dirty="0" smtClean="0"/>
              <a:t>Phase A. </a:t>
            </a:r>
            <a:br>
              <a:rPr lang="fr-CA" sz="4000" dirty="0" smtClean="0"/>
            </a:br>
            <a:r>
              <a:rPr lang="fr-CA" sz="4000" dirty="0" smtClean="0"/>
              <a:t>Regagner </a:t>
            </a:r>
            <a:r>
              <a:rPr lang="fr-CA" sz="4000" dirty="0"/>
              <a:t>du contrôle et reconnaître le soi traumatisé </a:t>
            </a:r>
            <a:endParaRPr lang="fr-CA" sz="4400" dirty="0"/>
          </a:p>
        </p:txBody>
      </p:sp>
      <p:sp>
        <p:nvSpPr>
          <p:cNvPr id="3" name="Espace réservé du contenu 2"/>
          <p:cNvSpPr>
            <a:spLocks noGrp="1"/>
          </p:cNvSpPr>
          <p:nvPr>
            <p:ph idx="1"/>
            <p:custDataLst>
              <p:tags r:id="rId2"/>
            </p:custDataLst>
          </p:nvPr>
        </p:nvSpPr>
        <p:spPr/>
        <p:txBody>
          <a:bodyPr>
            <a:normAutofit lnSpcReduction="10000"/>
          </a:bodyPr>
          <a:lstStyle/>
          <a:p>
            <a:r>
              <a:rPr lang="fr-CA" dirty="0"/>
              <a:t> Le regain de contrôle, sur les mondes internes et externes, aide à réduire l’anxiété, alors que la reconnaissance du soi traumatisé suscite </a:t>
            </a:r>
            <a:r>
              <a:rPr lang="fr-CA" dirty="0" smtClean="0"/>
              <a:t>l’anxiété </a:t>
            </a:r>
            <a:endParaRPr lang="fr-CA" dirty="0"/>
          </a:p>
          <a:p>
            <a:r>
              <a:rPr lang="fr-CA" dirty="0"/>
              <a:t>Il importe que la personne ait regagné un certain contrôle, et donc acquis une baisse d’activation neurobiologique, avant d’initier les interventions visant à aider la personne à reconnaître son soi </a:t>
            </a:r>
            <a:r>
              <a:rPr lang="fr-CA" dirty="0" smtClean="0"/>
              <a:t>traumatisé</a:t>
            </a:r>
          </a:p>
          <a:p>
            <a:r>
              <a:rPr lang="fr-CA" dirty="0" smtClean="0"/>
              <a:t>Par </a:t>
            </a:r>
            <a:r>
              <a:rPr lang="fr-CA" dirty="0"/>
              <a:t>après, il y aura une oscillation entre ces deux </a:t>
            </a:r>
            <a:r>
              <a:rPr lang="fr-CA" dirty="0" smtClean="0"/>
              <a:t>catégories d’intervention</a:t>
            </a:r>
            <a:r>
              <a:rPr lang="fr-CA" dirty="0"/>
              <a:t>, que l’on pourrait nommer de support et d’exploration, l’une contrebalançant </a:t>
            </a:r>
            <a:r>
              <a:rPr lang="fr-CA" dirty="0" smtClean="0"/>
              <a:t>l’autre</a:t>
            </a:r>
            <a:endParaRPr lang="fr-CA" dirty="0"/>
          </a:p>
          <a:p>
            <a:endParaRPr lang="fr-CA" dirty="0"/>
          </a:p>
          <a:p>
            <a:endParaRPr lang="fr-CA" dirty="0"/>
          </a:p>
        </p:txBody>
      </p:sp>
    </p:spTree>
    <p:extLst>
      <p:ext uri="{BB962C8B-B14F-4D97-AF65-F5344CB8AC3E}">
        <p14:creationId xmlns:p14="http://schemas.microsoft.com/office/powerpoint/2010/main" val="9701663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80440" y="188640"/>
            <a:ext cx="8229600" cy="1647056"/>
          </a:xfrm>
        </p:spPr>
        <p:txBody>
          <a:bodyPr>
            <a:noAutofit/>
          </a:bodyPr>
          <a:lstStyle/>
          <a:p>
            <a:r>
              <a:rPr lang="fr-CA" sz="3600" dirty="0"/>
              <a:t>Phase A. </a:t>
            </a:r>
            <a:r>
              <a:rPr lang="fr-CA" sz="3600" dirty="0" smtClean="0"/>
              <a:t/>
            </a:r>
            <a:br>
              <a:rPr lang="fr-CA" sz="3600" dirty="0" smtClean="0"/>
            </a:br>
            <a:r>
              <a:rPr lang="fr-CA" sz="3600" dirty="0" smtClean="0"/>
              <a:t>Regagner </a:t>
            </a:r>
            <a:r>
              <a:rPr lang="fr-CA" sz="3600" dirty="0"/>
              <a:t>du contrôle et reconnaître le soi traumatisé </a:t>
            </a:r>
            <a:endParaRPr lang="fr-CA" sz="3200" dirty="0"/>
          </a:p>
        </p:txBody>
      </p:sp>
      <p:sp>
        <p:nvSpPr>
          <p:cNvPr id="3" name="Espace réservé du contenu 2"/>
          <p:cNvSpPr>
            <a:spLocks noGrp="1"/>
          </p:cNvSpPr>
          <p:nvPr>
            <p:ph idx="1"/>
            <p:custDataLst>
              <p:tags r:id="rId2"/>
            </p:custDataLst>
          </p:nvPr>
        </p:nvSpPr>
        <p:spPr/>
        <p:txBody>
          <a:bodyPr/>
          <a:lstStyle/>
          <a:p>
            <a:pPr>
              <a:buFont typeface="Wingdings" panose="05000000000000000000" pitchFamily="2" charset="2"/>
              <a:buChar char="Ø"/>
            </a:pPr>
            <a:r>
              <a:rPr lang="fr-CA" i="1" dirty="0" smtClean="0"/>
              <a:t> Afin </a:t>
            </a:r>
            <a:r>
              <a:rPr lang="fr-CA" i="1" dirty="0"/>
              <a:t>d’aider à la personne à regagner du contrôle, il importe de : </a:t>
            </a:r>
            <a:endParaRPr lang="fr-CA" dirty="0"/>
          </a:p>
          <a:p>
            <a:pPr marL="0" indent="0">
              <a:buNone/>
            </a:pPr>
            <a:endParaRPr lang="fr-CA" dirty="0"/>
          </a:p>
          <a:p>
            <a:pPr lvl="0"/>
            <a:r>
              <a:rPr lang="fr-CA" dirty="0" smtClean="0"/>
              <a:t>Éduquer </a:t>
            </a:r>
            <a:r>
              <a:rPr lang="fr-CA" dirty="0"/>
              <a:t>à propos de l’ÉSPT et du processus thérapeutique</a:t>
            </a:r>
          </a:p>
          <a:p>
            <a:pPr marL="0" indent="0">
              <a:buNone/>
            </a:pPr>
            <a:endParaRPr lang="fr-CA" dirty="0"/>
          </a:p>
          <a:p>
            <a:pPr lvl="0"/>
            <a:r>
              <a:rPr lang="fr-CA" dirty="0"/>
              <a:t>S’assurer que les attentes thérapeutiques soient réalistes (on ne redevient jamais comme avant, même si l’ÉSPT se résorbe)</a:t>
            </a:r>
          </a:p>
          <a:p>
            <a:endParaRPr lang="fr-CA" dirty="0"/>
          </a:p>
        </p:txBody>
      </p:sp>
    </p:spTree>
    <p:extLst>
      <p:ext uri="{BB962C8B-B14F-4D97-AF65-F5344CB8AC3E}">
        <p14:creationId xmlns:p14="http://schemas.microsoft.com/office/powerpoint/2010/main" val="413446728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8229600" cy="1658448"/>
          </a:xfrm>
        </p:spPr>
        <p:txBody>
          <a:bodyPr>
            <a:noAutofit/>
          </a:bodyPr>
          <a:lstStyle/>
          <a:p>
            <a:r>
              <a:rPr lang="fr-CA" sz="3600" dirty="0"/>
              <a:t>Phase A. </a:t>
            </a:r>
            <a:br>
              <a:rPr lang="fr-CA" sz="3600" dirty="0"/>
            </a:br>
            <a:r>
              <a:rPr lang="fr-CA" sz="3600" dirty="0"/>
              <a:t>Regagner du contrôle et reconnaître le soi traumatisé </a:t>
            </a:r>
            <a:endParaRPr lang="fr-CA" sz="3200" dirty="0"/>
          </a:p>
        </p:txBody>
      </p:sp>
      <p:sp>
        <p:nvSpPr>
          <p:cNvPr id="3" name="Espace réservé du contenu 2"/>
          <p:cNvSpPr>
            <a:spLocks noGrp="1"/>
          </p:cNvSpPr>
          <p:nvPr>
            <p:ph idx="1"/>
            <p:custDataLst>
              <p:tags r:id="rId2"/>
            </p:custDataLst>
          </p:nvPr>
        </p:nvSpPr>
        <p:spPr/>
        <p:txBody>
          <a:bodyPr>
            <a:normAutofit fontScale="47500" lnSpcReduction="20000"/>
          </a:bodyPr>
          <a:lstStyle/>
          <a:p>
            <a:pPr lvl="0"/>
            <a:r>
              <a:rPr lang="fr-CA" sz="5900" dirty="0"/>
              <a:t>Réduire l’activation élevée en encourageant la personne à </a:t>
            </a:r>
          </a:p>
          <a:p>
            <a:pPr marL="0" lvl="0" indent="0">
              <a:buNone/>
            </a:pPr>
            <a:endParaRPr lang="fr-CA" sz="4000" dirty="0"/>
          </a:p>
          <a:p>
            <a:pPr lvl="1">
              <a:buFont typeface="Wingdings" panose="05000000000000000000" pitchFamily="2" charset="2"/>
              <a:buChar char="ü"/>
            </a:pPr>
            <a:r>
              <a:rPr lang="fr-CA" sz="5100" dirty="0" smtClean="0"/>
              <a:t> S’assurer </a:t>
            </a:r>
            <a:r>
              <a:rPr lang="fr-CA" sz="5100" dirty="0"/>
              <a:t>de sa sécurité physique </a:t>
            </a:r>
          </a:p>
          <a:p>
            <a:pPr marL="0" indent="0">
              <a:buNone/>
            </a:pPr>
            <a:r>
              <a:rPr lang="fr-CA" sz="5100" dirty="0"/>
              <a:t> </a:t>
            </a:r>
          </a:p>
          <a:p>
            <a:pPr lvl="1">
              <a:buFont typeface="Wingdings" panose="05000000000000000000" pitchFamily="2" charset="2"/>
              <a:buChar char="ü"/>
            </a:pPr>
            <a:r>
              <a:rPr lang="fr-CA" sz="5100" dirty="0" smtClean="0"/>
              <a:t> Réduire </a:t>
            </a:r>
            <a:r>
              <a:rPr lang="fr-CA" sz="5100" dirty="0"/>
              <a:t>son exposition indue à des </a:t>
            </a:r>
            <a:endParaRPr lang="fr-CA" sz="5100" dirty="0" smtClean="0"/>
          </a:p>
          <a:p>
            <a:pPr marL="393192" lvl="1" indent="0">
              <a:buNone/>
            </a:pPr>
            <a:r>
              <a:rPr lang="fr-CA" sz="5100" dirty="0"/>
              <a:t> </a:t>
            </a:r>
            <a:r>
              <a:rPr lang="fr-CA" sz="5100" dirty="0" smtClean="0"/>
              <a:t>   stimuli post-traumatiques </a:t>
            </a:r>
          </a:p>
          <a:p>
            <a:pPr marL="0" indent="0">
              <a:buNone/>
            </a:pPr>
            <a:r>
              <a:rPr lang="fr-CA" sz="5100" dirty="0"/>
              <a:t> </a:t>
            </a:r>
          </a:p>
          <a:p>
            <a:pPr lvl="1">
              <a:buFont typeface="Wingdings" panose="05000000000000000000" pitchFamily="2" charset="2"/>
              <a:buChar char="ü"/>
            </a:pPr>
            <a:r>
              <a:rPr lang="fr-CA" sz="5100" dirty="0" smtClean="0"/>
              <a:t> Obtenir un soutien affectif et logistique </a:t>
            </a:r>
          </a:p>
          <a:p>
            <a:pPr marL="393192" lvl="1" indent="0">
              <a:buNone/>
            </a:pPr>
            <a:endParaRPr lang="fr-CA" sz="5100" dirty="0" smtClean="0"/>
          </a:p>
          <a:p>
            <a:pPr lvl="1">
              <a:buFont typeface="Wingdings" panose="05000000000000000000" pitchFamily="2" charset="2"/>
              <a:buChar char="ü"/>
            </a:pPr>
            <a:r>
              <a:rPr lang="fr-CA" sz="5100" dirty="0"/>
              <a:t> Limiter les demandes internes et externes (tâches à  </a:t>
            </a:r>
          </a:p>
          <a:p>
            <a:pPr marL="393192" lvl="1" indent="0">
              <a:buNone/>
            </a:pPr>
            <a:r>
              <a:rPr lang="fr-CA" sz="5100" dirty="0"/>
              <a:t>    faire, etc.)</a:t>
            </a:r>
          </a:p>
          <a:p>
            <a:pPr lvl="1">
              <a:buFont typeface="Wingdings" panose="05000000000000000000" pitchFamily="2" charset="2"/>
              <a:buChar char="ü"/>
            </a:pPr>
            <a:endParaRPr lang="fr-CA" sz="5100" dirty="0" smtClean="0"/>
          </a:p>
          <a:p>
            <a:endParaRPr lang="fr-CA" dirty="0"/>
          </a:p>
        </p:txBody>
      </p:sp>
    </p:spTree>
    <p:extLst>
      <p:ext uri="{BB962C8B-B14F-4D97-AF65-F5344CB8AC3E}">
        <p14:creationId xmlns:p14="http://schemas.microsoft.com/office/powerpoint/2010/main" val="296041963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8229600" cy="1658448"/>
          </a:xfrm>
        </p:spPr>
        <p:txBody>
          <a:bodyPr>
            <a:noAutofit/>
          </a:bodyPr>
          <a:lstStyle/>
          <a:p>
            <a:r>
              <a:rPr lang="fr-CA" sz="3600" dirty="0"/>
              <a:t>Phase A. </a:t>
            </a:r>
            <a:r>
              <a:rPr lang="fr-CA" sz="3600" dirty="0" smtClean="0"/>
              <a:t/>
            </a:r>
            <a:br>
              <a:rPr lang="fr-CA" sz="3600" dirty="0" smtClean="0"/>
            </a:br>
            <a:r>
              <a:rPr lang="fr-CA" sz="3600" dirty="0" smtClean="0"/>
              <a:t>Regagner </a:t>
            </a:r>
            <a:r>
              <a:rPr lang="fr-CA" sz="3600" dirty="0"/>
              <a:t>du contrôle et reconnaître le soi traumatisé </a:t>
            </a:r>
            <a:endParaRPr lang="fr-CA" sz="3200" dirty="0"/>
          </a:p>
        </p:txBody>
      </p:sp>
      <p:sp>
        <p:nvSpPr>
          <p:cNvPr id="3" name="Espace réservé du contenu 2"/>
          <p:cNvSpPr>
            <a:spLocks noGrp="1"/>
          </p:cNvSpPr>
          <p:nvPr>
            <p:ph idx="1"/>
            <p:custDataLst>
              <p:tags r:id="rId2"/>
            </p:custDataLst>
          </p:nvPr>
        </p:nvSpPr>
        <p:spPr/>
        <p:txBody>
          <a:bodyPr>
            <a:normAutofit fontScale="25000" lnSpcReduction="20000"/>
          </a:bodyPr>
          <a:lstStyle/>
          <a:p>
            <a:pPr marL="0" indent="0">
              <a:buNone/>
            </a:pPr>
            <a:endParaRPr lang="fr-CA" sz="5100" dirty="0"/>
          </a:p>
          <a:p>
            <a:pPr lvl="1">
              <a:buFont typeface="Wingdings" panose="05000000000000000000" pitchFamily="2" charset="2"/>
              <a:buChar char="ü"/>
            </a:pPr>
            <a:r>
              <a:rPr lang="fr-CA" sz="6400" dirty="0" smtClean="0"/>
              <a:t> </a:t>
            </a:r>
            <a:r>
              <a:rPr lang="fr-CA" sz="9600" dirty="0" smtClean="0"/>
              <a:t>Réduire </a:t>
            </a:r>
            <a:r>
              <a:rPr lang="fr-CA" sz="9600" dirty="0"/>
              <a:t>les critiques internes de soi </a:t>
            </a:r>
          </a:p>
          <a:p>
            <a:pPr marL="0" indent="0">
              <a:buNone/>
            </a:pPr>
            <a:endParaRPr lang="fr-CA" sz="9600" dirty="0"/>
          </a:p>
          <a:p>
            <a:pPr lvl="1">
              <a:buFont typeface="Wingdings" panose="05000000000000000000" pitchFamily="2" charset="2"/>
              <a:buChar char="ü"/>
            </a:pPr>
            <a:r>
              <a:rPr lang="fr-CA" sz="9600" dirty="0" smtClean="0"/>
              <a:t> Améliorer  </a:t>
            </a:r>
            <a:r>
              <a:rPr lang="fr-CA" sz="9600" dirty="0"/>
              <a:t>les soins apportés à soi-même </a:t>
            </a:r>
          </a:p>
          <a:p>
            <a:pPr marL="0" indent="0">
              <a:buNone/>
            </a:pPr>
            <a:endParaRPr lang="fr-CA" sz="9600" dirty="0"/>
          </a:p>
          <a:p>
            <a:pPr lvl="1">
              <a:buFont typeface="Wingdings" panose="05000000000000000000" pitchFamily="2" charset="2"/>
              <a:buChar char="ü"/>
            </a:pPr>
            <a:r>
              <a:rPr lang="fr-CA" sz="9600" dirty="0" smtClean="0"/>
              <a:t> Augmenter </a:t>
            </a:r>
            <a:r>
              <a:rPr lang="fr-CA" sz="9600" dirty="0"/>
              <a:t>la fréquence des événements plaisants </a:t>
            </a:r>
            <a:r>
              <a:rPr lang="fr-CA" sz="8000" dirty="0"/>
              <a:t> </a:t>
            </a:r>
            <a:endParaRPr lang="fr-CA" sz="8000" dirty="0" smtClean="0"/>
          </a:p>
          <a:p>
            <a:pPr lvl="1">
              <a:buFont typeface="Wingdings" panose="05000000000000000000" pitchFamily="2" charset="2"/>
              <a:buChar char="ü"/>
            </a:pPr>
            <a:endParaRPr lang="fr-CA" sz="8000" dirty="0"/>
          </a:p>
          <a:p>
            <a:pPr lvl="1">
              <a:buFont typeface="Wingdings" panose="05000000000000000000" pitchFamily="2" charset="2"/>
              <a:buChar char="ü"/>
            </a:pPr>
            <a:r>
              <a:rPr lang="fr-CA" sz="8000" dirty="0" smtClean="0"/>
              <a:t>  </a:t>
            </a:r>
            <a:r>
              <a:rPr lang="fr-CA" sz="9600" dirty="0"/>
              <a:t>Identifier les problèmes courants et régler ceux </a:t>
            </a:r>
            <a:endParaRPr lang="fr-CA" sz="9600" dirty="0" smtClean="0"/>
          </a:p>
          <a:p>
            <a:pPr marL="393192" lvl="1" indent="0">
              <a:buNone/>
            </a:pPr>
            <a:r>
              <a:rPr lang="fr-CA" sz="9600" dirty="0" smtClean="0"/>
              <a:t>      pouvant </a:t>
            </a:r>
            <a:r>
              <a:rPr lang="fr-CA" sz="9600" dirty="0"/>
              <a:t>l’être </a:t>
            </a:r>
          </a:p>
          <a:p>
            <a:pPr marL="393192" lvl="1" indent="0">
              <a:buNone/>
            </a:pPr>
            <a:endParaRPr lang="fr-CA" sz="9600" dirty="0" smtClean="0"/>
          </a:p>
          <a:p>
            <a:pPr lvl="1">
              <a:buFont typeface="Wingdings" panose="05000000000000000000" pitchFamily="2" charset="2"/>
              <a:buChar char="ü"/>
            </a:pPr>
            <a:r>
              <a:rPr lang="fr-CA" sz="9600" dirty="0" smtClean="0"/>
              <a:t>  Prendre </a:t>
            </a:r>
            <a:r>
              <a:rPr lang="fr-CA" sz="9600" dirty="0"/>
              <a:t>une médication psychotrope si nécessaire</a:t>
            </a:r>
          </a:p>
          <a:p>
            <a:pPr marL="393192" lvl="1" indent="0">
              <a:buNone/>
            </a:pPr>
            <a:endParaRPr lang="fr-CA" sz="5400" dirty="0"/>
          </a:p>
          <a:p>
            <a:pPr lvl="1">
              <a:buFont typeface="Wingdings" panose="05000000000000000000" pitchFamily="2" charset="2"/>
              <a:buChar char="ü"/>
            </a:pPr>
            <a:endParaRPr lang="fr-CA" sz="5100" dirty="0"/>
          </a:p>
          <a:p>
            <a:pPr marL="0" indent="0">
              <a:buNone/>
            </a:pPr>
            <a:r>
              <a:rPr lang="fr-CA" dirty="0"/>
              <a:t/>
            </a:r>
            <a:br>
              <a:rPr lang="fr-CA" dirty="0"/>
            </a:br>
            <a:endParaRPr lang="fr-CA" dirty="0"/>
          </a:p>
        </p:txBody>
      </p:sp>
    </p:spTree>
    <p:extLst>
      <p:ext uri="{BB962C8B-B14F-4D97-AF65-F5344CB8AC3E}">
        <p14:creationId xmlns:p14="http://schemas.microsoft.com/office/powerpoint/2010/main" val="17440306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8229600" cy="1658448"/>
          </a:xfrm>
        </p:spPr>
        <p:txBody>
          <a:bodyPr>
            <a:noAutofit/>
          </a:bodyPr>
          <a:lstStyle/>
          <a:p>
            <a:r>
              <a:rPr lang="fr-CA" sz="3600" dirty="0"/>
              <a:t>Phase A. </a:t>
            </a:r>
            <a:r>
              <a:rPr lang="fr-CA" sz="3600" dirty="0" smtClean="0"/>
              <a:t/>
            </a:r>
            <a:br>
              <a:rPr lang="fr-CA" sz="3600" dirty="0" smtClean="0"/>
            </a:br>
            <a:r>
              <a:rPr lang="fr-CA" sz="3600" dirty="0" smtClean="0"/>
              <a:t>Regagner </a:t>
            </a:r>
            <a:r>
              <a:rPr lang="fr-CA" sz="3600" dirty="0"/>
              <a:t>du contrôle et reconnaître le soi traumatisé </a:t>
            </a:r>
            <a:endParaRPr lang="fr-CA" sz="3200" dirty="0"/>
          </a:p>
        </p:txBody>
      </p:sp>
      <p:sp>
        <p:nvSpPr>
          <p:cNvPr id="3" name="Espace réservé du contenu 2"/>
          <p:cNvSpPr>
            <a:spLocks noGrp="1"/>
          </p:cNvSpPr>
          <p:nvPr>
            <p:ph idx="1"/>
            <p:custDataLst>
              <p:tags r:id="rId2"/>
            </p:custDataLst>
          </p:nvPr>
        </p:nvSpPr>
        <p:spPr/>
        <p:txBody>
          <a:bodyPr>
            <a:normAutofit fontScale="40000" lnSpcReduction="20000"/>
          </a:bodyPr>
          <a:lstStyle/>
          <a:p>
            <a:pPr marL="393192" lvl="1" indent="0">
              <a:buNone/>
            </a:pPr>
            <a:endParaRPr lang="fr-CA" sz="6000" dirty="0" smtClean="0"/>
          </a:p>
          <a:p>
            <a:pPr lvl="1">
              <a:buFont typeface="Wingdings" panose="05000000000000000000" pitchFamily="2" charset="2"/>
              <a:buChar char="ü"/>
            </a:pPr>
            <a:r>
              <a:rPr lang="fr-CA" sz="6000" dirty="0" smtClean="0"/>
              <a:t> Renforcer </a:t>
            </a:r>
            <a:r>
              <a:rPr lang="fr-CA" sz="6000" dirty="0"/>
              <a:t>les stratégies d’adaptation adéquates déjà </a:t>
            </a:r>
            <a:endParaRPr lang="fr-CA" sz="6000" dirty="0" smtClean="0"/>
          </a:p>
          <a:p>
            <a:pPr marL="393192" lvl="1" indent="0">
              <a:buNone/>
            </a:pPr>
            <a:r>
              <a:rPr lang="fr-CA" sz="6000" dirty="0" smtClean="0"/>
              <a:t>     employées </a:t>
            </a:r>
            <a:endParaRPr lang="fr-CA" sz="6000" dirty="0"/>
          </a:p>
          <a:p>
            <a:pPr marL="0" indent="0">
              <a:buNone/>
            </a:pPr>
            <a:r>
              <a:rPr lang="fr-CA" sz="6000" dirty="0"/>
              <a:t> </a:t>
            </a:r>
          </a:p>
          <a:p>
            <a:pPr lvl="1">
              <a:buFont typeface="Wingdings" panose="05000000000000000000" pitchFamily="2" charset="2"/>
              <a:buChar char="ü"/>
            </a:pPr>
            <a:r>
              <a:rPr lang="fr-CA" sz="6000" dirty="0" smtClean="0"/>
              <a:t> Recadrer </a:t>
            </a:r>
            <a:r>
              <a:rPr lang="fr-CA" sz="6000" dirty="0"/>
              <a:t>cognitivement la contribution de la </a:t>
            </a:r>
            <a:r>
              <a:rPr lang="fr-CA" sz="6000" dirty="0" smtClean="0"/>
              <a:t>personne</a:t>
            </a:r>
          </a:p>
          <a:p>
            <a:pPr marL="393192" lvl="1" indent="0">
              <a:buNone/>
            </a:pPr>
            <a:r>
              <a:rPr lang="fr-CA" sz="6000" dirty="0"/>
              <a:t> </a:t>
            </a:r>
            <a:r>
              <a:rPr lang="fr-CA" sz="6000" dirty="0" smtClean="0"/>
              <a:t>    à l’événement </a:t>
            </a:r>
            <a:r>
              <a:rPr lang="fr-CA" sz="6000" dirty="0"/>
              <a:t>traumatique (toute implication </a:t>
            </a:r>
            <a:r>
              <a:rPr lang="fr-CA" sz="6000" dirty="0" smtClean="0"/>
              <a:t>fâcheuse</a:t>
            </a:r>
          </a:p>
          <a:p>
            <a:pPr marL="393192" lvl="1" indent="0">
              <a:buNone/>
            </a:pPr>
            <a:r>
              <a:rPr lang="fr-CA" sz="6000" dirty="0"/>
              <a:t> </a:t>
            </a:r>
            <a:r>
              <a:rPr lang="fr-CA" sz="6000" dirty="0" smtClean="0"/>
              <a:t>    ne doit </a:t>
            </a:r>
            <a:r>
              <a:rPr lang="fr-CA" sz="6000" dirty="0"/>
              <a:t>pas être mentionnée, sauf à la fin de </a:t>
            </a:r>
            <a:r>
              <a:rPr lang="fr-CA" sz="6000" dirty="0" smtClean="0"/>
              <a:t>la </a:t>
            </a:r>
          </a:p>
          <a:p>
            <a:pPr marL="393192" lvl="1" indent="0">
              <a:buNone/>
            </a:pPr>
            <a:r>
              <a:rPr lang="fr-CA" sz="6000" dirty="0"/>
              <a:t> </a:t>
            </a:r>
            <a:r>
              <a:rPr lang="fr-CA" sz="6000" dirty="0" smtClean="0"/>
              <a:t>    psychothérapie</a:t>
            </a:r>
            <a:r>
              <a:rPr lang="fr-CA" sz="6000" dirty="0"/>
              <a:t>)</a:t>
            </a:r>
          </a:p>
          <a:p>
            <a:endParaRPr lang="fr-CA" sz="6000" dirty="0"/>
          </a:p>
          <a:p>
            <a:pPr lvl="1">
              <a:buFont typeface="Wingdings" panose="05000000000000000000" pitchFamily="2" charset="2"/>
              <a:buChar char="ü"/>
            </a:pPr>
            <a:r>
              <a:rPr lang="fr-CA" sz="6000" dirty="0" smtClean="0"/>
              <a:t>  D’enseigner </a:t>
            </a:r>
            <a:r>
              <a:rPr lang="fr-CA" sz="6000" dirty="0"/>
              <a:t>l’inattention sélective telle </a:t>
            </a:r>
            <a:r>
              <a:rPr lang="fr-CA" sz="6000" dirty="0" smtClean="0"/>
              <a:t>qu’une</a:t>
            </a:r>
          </a:p>
          <a:p>
            <a:pPr marL="393192" lvl="1" indent="0">
              <a:buNone/>
            </a:pPr>
            <a:r>
              <a:rPr lang="fr-CA" sz="6000" dirty="0"/>
              <a:t> </a:t>
            </a:r>
            <a:r>
              <a:rPr lang="fr-CA" sz="6000" dirty="0" smtClean="0"/>
              <a:t>     technique </a:t>
            </a:r>
            <a:r>
              <a:rPr lang="fr-CA" sz="6000" dirty="0"/>
              <a:t>de respiration </a:t>
            </a:r>
          </a:p>
          <a:p>
            <a:pPr lvl="1"/>
            <a:endParaRPr lang="fr-CA" sz="3500" dirty="0" smtClean="0"/>
          </a:p>
          <a:p>
            <a:endParaRPr lang="fr-CA" dirty="0"/>
          </a:p>
        </p:txBody>
      </p:sp>
    </p:spTree>
    <p:extLst>
      <p:ext uri="{BB962C8B-B14F-4D97-AF65-F5344CB8AC3E}">
        <p14:creationId xmlns:p14="http://schemas.microsoft.com/office/powerpoint/2010/main" val="338504822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3600" dirty="0"/>
              <a:t>Phase A. Regagner du contrôle et reconnaître le soi traumatisé </a:t>
            </a:r>
            <a:endParaRPr lang="fr-CA" sz="3200"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1">
              <a:buFont typeface="Wingdings" panose="05000000000000000000" pitchFamily="2" charset="2"/>
              <a:buChar char="ü"/>
            </a:pPr>
            <a:r>
              <a:rPr lang="fr-CA" dirty="0" smtClean="0"/>
              <a:t> Explorer </a:t>
            </a:r>
            <a:r>
              <a:rPr lang="fr-CA" dirty="0"/>
              <a:t>l’ÉSPT et les symptômes </a:t>
            </a:r>
            <a:r>
              <a:rPr lang="fr-CA" dirty="0" err="1" smtClean="0"/>
              <a:t>comorbides</a:t>
            </a:r>
            <a:r>
              <a:rPr lang="fr-CA" dirty="0" smtClean="0"/>
              <a:t>, </a:t>
            </a:r>
            <a:r>
              <a:rPr lang="fr-CA" dirty="0"/>
              <a:t>ainsi </a:t>
            </a:r>
            <a:endParaRPr lang="fr-CA" dirty="0" smtClean="0"/>
          </a:p>
          <a:p>
            <a:pPr marL="393192" lvl="1" indent="0">
              <a:buNone/>
            </a:pPr>
            <a:r>
              <a:rPr lang="fr-CA" dirty="0"/>
              <a:t> </a:t>
            </a:r>
            <a:r>
              <a:rPr lang="fr-CA" dirty="0" smtClean="0"/>
              <a:t>    que </a:t>
            </a:r>
            <a:r>
              <a:rPr lang="fr-CA" dirty="0"/>
              <a:t>les limitations fonctionnelles et les activités </a:t>
            </a:r>
            <a:r>
              <a:rPr lang="fr-CA" dirty="0" smtClean="0"/>
              <a:t> </a:t>
            </a:r>
          </a:p>
          <a:p>
            <a:pPr marL="393192" lvl="1" indent="0">
              <a:buNone/>
            </a:pPr>
            <a:r>
              <a:rPr lang="fr-CA" dirty="0"/>
              <a:t> </a:t>
            </a:r>
            <a:r>
              <a:rPr lang="fr-CA" dirty="0" smtClean="0"/>
              <a:t>    journalières </a:t>
            </a:r>
            <a:r>
              <a:rPr lang="fr-CA" dirty="0"/>
              <a:t>de la personne </a:t>
            </a:r>
            <a:endParaRPr lang="fr-CA" dirty="0" smtClean="0"/>
          </a:p>
          <a:p>
            <a:pPr marL="393192" lvl="1" indent="0">
              <a:buNone/>
            </a:pPr>
            <a:endParaRPr lang="fr-CA" dirty="0" smtClean="0"/>
          </a:p>
          <a:p>
            <a:pPr lvl="1">
              <a:buFont typeface="Wingdings" panose="05000000000000000000" pitchFamily="2" charset="2"/>
              <a:buChar char="ü"/>
            </a:pPr>
            <a:r>
              <a:rPr lang="fr-CA" dirty="0" smtClean="0"/>
              <a:t>  Procurer </a:t>
            </a:r>
            <a:r>
              <a:rPr lang="fr-CA" dirty="0"/>
              <a:t>de l’empathie envers la détresse de la </a:t>
            </a:r>
            <a:endParaRPr lang="fr-CA" dirty="0" smtClean="0"/>
          </a:p>
          <a:p>
            <a:pPr marL="393192" lvl="1" indent="0">
              <a:buNone/>
            </a:pPr>
            <a:r>
              <a:rPr lang="fr-CA" dirty="0"/>
              <a:t> </a:t>
            </a:r>
            <a:r>
              <a:rPr lang="fr-CA" dirty="0" smtClean="0"/>
              <a:t>     personne </a:t>
            </a:r>
            <a:r>
              <a:rPr lang="fr-CA" dirty="0"/>
              <a:t>et interpréter doucement les mécanismes de </a:t>
            </a:r>
            <a:endParaRPr lang="fr-CA" dirty="0" smtClean="0"/>
          </a:p>
          <a:p>
            <a:pPr marL="393192" lvl="1" indent="0">
              <a:buNone/>
            </a:pPr>
            <a:r>
              <a:rPr lang="fr-CA" dirty="0"/>
              <a:t> </a:t>
            </a:r>
            <a:r>
              <a:rPr lang="fr-CA" dirty="0" smtClean="0"/>
              <a:t>     défense </a:t>
            </a:r>
            <a:r>
              <a:rPr lang="fr-CA" dirty="0"/>
              <a:t>mis en œuvre pour la contrer </a:t>
            </a:r>
          </a:p>
          <a:p>
            <a:pPr marL="0" indent="0">
              <a:buNone/>
            </a:pPr>
            <a:endParaRPr lang="fr-CA" dirty="0"/>
          </a:p>
          <a:p>
            <a:pPr lvl="1">
              <a:buFont typeface="Wingdings" panose="05000000000000000000" pitchFamily="2" charset="2"/>
              <a:buChar char="ü"/>
            </a:pPr>
            <a:r>
              <a:rPr lang="fr-CA" dirty="0" smtClean="0"/>
              <a:t>  Obtenir </a:t>
            </a:r>
            <a:r>
              <a:rPr lang="fr-CA" dirty="0"/>
              <a:t>une description détaillée, non expérientielle, </a:t>
            </a:r>
            <a:endParaRPr lang="fr-CA" dirty="0" smtClean="0"/>
          </a:p>
          <a:p>
            <a:pPr marL="393192" lvl="1" indent="0">
              <a:buNone/>
            </a:pPr>
            <a:r>
              <a:rPr lang="fr-CA" dirty="0"/>
              <a:t> </a:t>
            </a:r>
            <a:r>
              <a:rPr lang="fr-CA" dirty="0" smtClean="0"/>
              <a:t>     de </a:t>
            </a:r>
            <a:r>
              <a:rPr lang="fr-CA" dirty="0"/>
              <a:t>l’événement traumatique, ainsi que de ce qui l’a précédé </a:t>
            </a:r>
            <a:endParaRPr lang="fr-CA" dirty="0" smtClean="0"/>
          </a:p>
          <a:p>
            <a:pPr marL="393192" lvl="1" indent="0">
              <a:buNone/>
            </a:pPr>
            <a:r>
              <a:rPr lang="fr-CA" dirty="0"/>
              <a:t> </a:t>
            </a:r>
            <a:r>
              <a:rPr lang="fr-CA" dirty="0" smtClean="0"/>
              <a:t>      et </a:t>
            </a:r>
            <a:r>
              <a:rPr lang="fr-CA" dirty="0"/>
              <a:t>suivi</a:t>
            </a:r>
          </a:p>
          <a:p>
            <a:endParaRPr lang="fr-CA" dirty="0"/>
          </a:p>
        </p:txBody>
      </p:sp>
    </p:spTree>
    <p:extLst>
      <p:ext uri="{BB962C8B-B14F-4D97-AF65-F5344CB8AC3E}">
        <p14:creationId xmlns:p14="http://schemas.microsoft.com/office/powerpoint/2010/main" val="14698955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8229600" cy="1658448"/>
          </a:xfrm>
        </p:spPr>
        <p:txBody>
          <a:bodyPr>
            <a:noAutofit/>
          </a:bodyPr>
          <a:lstStyle/>
          <a:p>
            <a:r>
              <a:rPr lang="fr-CA" sz="3600" dirty="0"/>
              <a:t>Phase A. </a:t>
            </a:r>
            <a:r>
              <a:rPr lang="fr-CA" sz="3600" dirty="0" smtClean="0"/>
              <a:t/>
            </a:r>
            <a:br>
              <a:rPr lang="fr-CA" sz="3600" dirty="0" smtClean="0"/>
            </a:br>
            <a:r>
              <a:rPr lang="fr-CA" sz="3600" dirty="0" smtClean="0"/>
              <a:t>Regagner </a:t>
            </a:r>
            <a:r>
              <a:rPr lang="fr-CA" sz="3600" dirty="0"/>
              <a:t>du contrôle et reconnaître le soi traumatisé </a:t>
            </a:r>
            <a:endParaRPr lang="fr-CA" sz="3200" dirty="0"/>
          </a:p>
        </p:txBody>
      </p:sp>
      <p:sp>
        <p:nvSpPr>
          <p:cNvPr id="3" name="Espace réservé du contenu 2"/>
          <p:cNvSpPr>
            <a:spLocks noGrp="1"/>
          </p:cNvSpPr>
          <p:nvPr>
            <p:ph idx="1"/>
            <p:custDataLst>
              <p:tags r:id="rId2"/>
            </p:custDataLst>
          </p:nvPr>
        </p:nvSpPr>
        <p:spPr/>
        <p:txBody>
          <a:bodyPr>
            <a:normAutofit fontScale="92500" lnSpcReduction="20000"/>
          </a:bodyPr>
          <a:lstStyle/>
          <a:p>
            <a:pPr lvl="1" algn="just">
              <a:buFont typeface="Wingdings" panose="05000000000000000000" pitchFamily="2" charset="2"/>
              <a:buChar char="ü"/>
            </a:pPr>
            <a:r>
              <a:rPr lang="fr-CA" dirty="0" smtClean="0"/>
              <a:t> Obtenir </a:t>
            </a:r>
            <a:r>
              <a:rPr lang="fr-CA" dirty="0"/>
              <a:t>une anamnèse complète de la personne et une </a:t>
            </a:r>
            <a:endParaRPr lang="fr-CA" dirty="0" smtClean="0"/>
          </a:p>
          <a:p>
            <a:pPr marL="393192" lvl="1" indent="0" algn="just">
              <a:buNone/>
            </a:pPr>
            <a:r>
              <a:rPr lang="fr-CA" dirty="0"/>
              <a:t> </a:t>
            </a:r>
            <a:r>
              <a:rPr lang="fr-CA" dirty="0" smtClean="0"/>
              <a:t>    description </a:t>
            </a:r>
            <a:r>
              <a:rPr lang="fr-CA" dirty="0"/>
              <a:t>de sa situation actuelle détaillée afin de </a:t>
            </a:r>
            <a:endParaRPr lang="fr-CA" dirty="0" smtClean="0"/>
          </a:p>
          <a:p>
            <a:pPr marL="393192" lvl="1" indent="0" algn="just">
              <a:buNone/>
            </a:pPr>
            <a:r>
              <a:rPr lang="fr-CA" dirty="0"/>
              <a:t> </a:t>
            </a:r>
            <a:r>
              <a:rPr lang="fr-CA" dirty="0" smtClean="0"/>
              <a:t>    développer </a:t>
            </a:r>
            <a:r>
              <a:rPr lang="fr-CA" dirty="0"/>
              <a:t>une compréhension suffisante de la structure </a:t>
            </a:r>
            <a:r>
              <a:rPr lang="fr-CA" dirty="0" smtClean="0"/>
              <a:t> </a:t>
            </a:r>
          </a:p>
          <a:p>
            <a:pPr marL="393192" lvl="1" indent="0" algn="just">
              <a:buNone/>
            </a:pPr>
            <a:r>
              <a:rPr lang="fr-CA" dirty="0"/>
              <a:t> </a:t>
            </a:r>
            <a:r>
              <a:rPr lang="fr-CA" dirty="0" smtClean="0"/>
              <a:t>    intrapsychique </a:t>
            </a:r>
            <a:r>
              <a:rPr lang="fr-CA" dirty="0"/>
              <a:t>de la personne (ses capacités de modulation </a:t>
            </a:r>
            <a:endParaRPr lang="fr-CA" dirty="0" smtClean="0"/>
          </a:p>
          <a:p>
            <a:pPr marL="393192" lvl="1" indent="0" algn="just">
              <a:buNone/>
            </a:pPr>
            <a:r>
              <a:rPr lang="fr-CA" dirty="0"/>
              <a:t> </a:t>
            </a:r>
            <a:r>
              <a:rPr lang="fr-CA" dirty="0" smtClean="0"/>
              <a:t>    des </a:t>
            </a:r>
            <a:r>
              <a:rPr lang="fr-CA" dirty="0"/>
              <a:t>affects, ses capacités relationnelles et ses représentations </a:t>
            </a:r>
            <a:endParaRPr lang="fr-CA" dirty="0" smtClean="0"/>
          </a:p>
          <a:p>
            <a:pPr marL="393192" lvl="1" indent="0" algn="just">
              <a:buNone/>
            </a:pPr>
            <a:r>
              <a:rPr lang="fr-CA" dirty="0"/>
              <a:t> </a:t>
            </a:r>
            <a:r>
              <a:rPr lang="fr-CA" dirty="0" smtClean="0"/>
              <a:t>    internalisées </a:t>
            </a:r>
            <a:r>
              <a:rPr lang="fr-CA" dirty="0"/>
              <a:t>de soi et d’autrui) </a:t>
            </a:r>
          </a:p>
          <a:p>
            <a:pPr marL="0" indent="0" algn="just">
              <a:buNone/>
            </a:pPr>
            <a:r>
              <a:rPr lang="fr-CA" dirty="0"/>
              <a:t> </a:t>
            </a:r>
          </a:p>
          <a:p>
            <a:pPr lvl="1">
              <a:buFont typeface="Wingdings" panose="05000000000000000000" pitchFamily="2" charset="2"/>
              <a:buChar char="v"/>
            </a:pPr>
            <a:r>
              <a:rPr lang="fr-CA" i="1" dirty="0" smtClean="0"/>
              <a:t>           Grâce </a:t>
            </a:r>
            <a:r>
              <a:rPr lang="fr-CA" i="1" dirty="0"/>
              <a:t>à ces interventions, une alliance thérapeutique </a:t>
            </a:r>
            <a:r>
              <a:rPr lang="fr-CA" i="1" dirty="0" smtClean="0"/>
              <a:t> </a:t>
            </a:r>
          </a:p>
          <a:p>
            <a:pPr marL="393192" lvl="1" indent="0">
              <a:buNone/>
            </a:pPr>
            <a:r>
              <a:rPr lang="fr-CA" i="1" dirty="0"/>
              <a:t> </a:t>
            </a:r>
            <a:r>
              <a:rPr lang="fr-CA" i="1" dirty="0" smtClean="0"/>
              <a:t>              suffisamment </a:t>
            </a:r>
            <a:r>
              <a:rPr lang="fr-CA" i="1" dirty="0"/>
              <a:t>solide devrait s’installer au sein d’une </a:t>
            </a:r>
            <a:endParaRPr lang="fr-CA" i="1" dirty="0" smtClean="0"/>
          </a:p>
          <a:p>
            <a:pPr marL="393192" lvl="1" indent="0">
              <a:buNone/>
            </a:pPr>
            <a:r>
              <a:rPr lang="fr-CA" i="1" dirty="0"/>
              <a:t> </a:t>
            </a:r>
            <a:r>
              <a:rPr lang="fr-CA" i="1" dirty="0" smtClean="0"/>
              <a:t>              relation </a:t>
            </a:r>
            <a:r>
              <a:rPr lang="fr-CA" i="1" dirty="0"/>
              <a:t>thérapeutique </a:t>
            </a:r>
            <a:r>
              <a:rPr lang="fr-CA" i="1" dirty="0" smtClean="0"/>
              <a:t>sécuritaire</a:t>
            </a:r>
            <a:endParaRPr lang="fr-CA" dirty="0"/>
          </a:p>
          <a:p>
            <a:pPr marL="0" indent="0">
              <a:buNone/>
            </a:pPr>
            <a:r>
              <a:rPr lang="fr-CA" dirty="0"/>
              <a:t/>
            </a:r>
            <a:br>
              <a:rPr lang="fr-CA" dirty="0"/>
            </a:br>
            <a:endParaRPr lang="fr-CA" dirty="0"/>
          </a:p>
        </p:txBody>
      </p:sp>
    </p:spTree>
    <p:extLst>
      <p:ext uri="{BB962C8B-B14F-4D97-AF65-F5344CB8AC3E}">
        <p14:creationId xmlns:p14="http://schemas.microsoft.com/office/powerpoint/2010/main" val="9543033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dirty="0" smtClean="0"/>
              <a:t>Phase B. </a:t>
            </a:r>
            <a:br>
              <a:rPr lang="fr-CA" sz="4000" dirty="0" smtClean="0"/>
            </a:br>
            <a:r>
              <a:rPr lang="fr-CA" sz="4000" dirty="0" smtClean="0"/>
              <a:t>Intégrer l’événement traumatique </a:t>
            </a:r>
            <a:endParaRPr lang="fr-CA" sz="4000" dirty="0"/>
          </a:p>
        </p:txBody>
      </p:sp>
      <p:sp>
        <p:nvSpPr>
          <p:cNvPr id="3" name="Espace réservé du contenu 2"/>
          <p:cNvSpPr>
            <a:spLocks noGrp="1"/>
          </p:cNvSpPr>
          <p:nvPr>
            <p:ph idx="1"/>
            <p:custDataLst>
              <p:tags r:id="rId2"/>
            </p:custDataLst>
          </p:nvPr>
        </p:nvSpPr>
        <p:spPr/>
        <p:txBody>
          <a:bodyPr>
            <a:normAutofit/>
          </a:bodyPr>
          <a:lstStyle/>
          <a:p>
            <a:r>
              <a:rPr lang="fr-CA" dirty="0"/>
              <a:t>Tout en poursuivant l’implantation de la phase A si nécessaire, il s’agit de : </a:t>
            </a:r>
            <a:endParaRPr lang="fr-CA" dirty="0" smtClean="0"/>
          </a:p>
          <a:p>
            <a:r>
              <a:rPr lang="fr-CA" dirty="0" smtClean="0"/>
              <a:t>Réviser </a:t>
            </a:r>
            <a:r>
              <a:rPr lang="fr-CA" dirty="0" err="1"/>
              <a:t>expérientiellement</a:t>
            </a:r>
            <a:r>
              <a:rPr lang="fr-CA" dirty="0"/>
              <a:t> l’événement traumatique, à l’état usuel de conscience afin d’identifier les thèmes requérant un travail approfondi,  </a:t>
            </a:r>
          </a:p>
          <a:p>
            <a:pPr lvl="1">
              <a:buFont typeface="Wingdings" panose="05000000000000000000" pitchFamily="2" charset="2"/>
              <a:buChar char="v"/>
            </a:pPr>
            <a:r>
              <a:rPr lang="fr-CA" dirty="0" smtClean="0"/>
              <a:t>        Toutes </a:t>
            </a:r>
            <a:r>
              <a:rPr lang="fr-CA" dirty="0"/>
              <a:t>les techniques recommandées par Horowitz</a:t>
            </a:r>
          </a:p>
          <a:p>
            <a:pPr marL="0" indent="0">
              <a:buNone/>
            </a:pPr>
            <a:r>
              <a:rPr lang="fr-CA" dirty="0" smtClean="0"/>
              <a:t>                pour </a:t>
            </a:r>
            <a:r>
              <a:rPr lang="fr-CA" dirty="0"/>
              <a:t>cette phase de psychothérapie sont </a:t>
            </a:r>
            <a:r>
              <a:rPr lang="fr-CA" dirty="0" smtClean="0"/>
              <a:t>	</a:t>
            </a:r>
          </a:p>
          <a:p>
            <a:pPr marL="0" indent="0">
              <a:buNone/>
            </a:pPr>
            <a:r>
              <a:rPr lang="fr-CA" dirty="0"/>
              <a:t> </a:t>
            </a:r>
            <a:r>
              <a:rPr lang="fr-CA" dirty="0" smtClean="0"/>
              <a:t>  	     </a:t>
            </a:r>
            <a:r>
              <a:rPr lang="fr-CA" dirty="0"/>
              <a:t>employées  ici</a:t>
            </a:r>
            <a:endParaRPr lang="fr-CA" dirty="0" smtClean="0"/>
          </a:p>
          <a:p>
            <a:pPr marL="0" indent="0" algn="just">
              <a:buNone/>
            </a:pPr>
            <a:r>
              <a:rPr lang="fr-CA" dirty="0"/>
              <a:t>			</a:t>
            </a:r>
            <a:r>
              <a:rPr lang="fr-CA" dirty="0" smtClean="0"/>
              <a:t>    </a:t>
            </a:r>
            <a:r>
              <a:rPr lang="fr-CA" b="1" dirty="0">
                <a:solidFill>
                  <a:srgbClr val="FF0000"/>
                </a:solidFill>
              </a:rPr>
              <a:t>et/ou</a:t>
            </a:r>
          </a:p>
          <a:p>
            <a:endParaRPr lang="fr-CA" dirty="0"/>
          </a:p>
        </p:txBody>
      </p:sp>
    </p:spTree>
    <p:extLst>
      <p:ext uri="{BB962C8B-B14F-4D97-AF65-F5344CB8AC3E}">
        <p14:creationId xmlns:p14="http://schemas.microsoft.com/office/powerpoint/2010/main" val="363337943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dirty="0"/>
              <a:t>Phase B. </a:t>
            </a:r>
            <a:br>
              <a:rPr lang="fr-CA" sz="4000" dirty="0"/>
            </a:br>
            <a:r>
              <a:rPr lang="fr-CA" sz="4000" dirty="0"/>
              <a:t>Intégrer l’événement traumatique </a:t>
            </a:r>
            <a:endParaRPr lang="fr-CA" sz="3600" dirty="0"/>
          </a:p>
        </p:txBody>
      </p:sp>
      <p:sp>
        <p:nvSpPr>
          <p:cNvPr id="3" name="Espace réservé du contenu 2"/>
          <p:cNvSpPr>
            <a:spLocks noGrp="1"/>
          </p:cNvSpPr>
          <p:nvPr>
            <p:ph idx="1"/>
            <p:custDataLst>
              <p:tags r:id="rId2"/>
            </p:custDataLst>
          </p:nvPr>
        </p:nvSpPr>
        <p:spPr/>
        <p:txBody>
          <a:bodyPr>
            <a:normAutofit/>
          </a:bodyPr>
          <a:lstStyle/>
          <a:p>
            <a:pPr lvl="0" algn="just"/>
            <a:r>
              <a:rPr lang="fr-CA" dirty="0" smtClean="0"/>
              <a:t>Réviser les </a:t>
            </a:r>
            <a:r>
              <a:rPr lang="fr-CA" dirty="0"/>
              <a:t>représentations internes de soi et </a:t>
            </a:r>
            <a:r>
              <a:rPr lang="fr-CA" dirty="0" smtClean="0"/>
              <a:t>d’autrui </a:t>
            </a:r>
            <a:r>
              <a:rPr lang="fr-CA" dirty="0"/>
              <a:t>développés au cours de l’enfance, ainsi les conflits non résolus et les déficits structurels  réactivés par l’événement traumatique, afin de mettre en place les conditions propices à l’intégration du matériel traumatique à la structure psychologique de la personne nouvellement accommodée, permettant ainsi l’assimilation de l’information traumatique ayant créé l’ESPT</a:t>
            </a:r>
          </a:p>
          <a:p>
            <a:endParaRPr lang="fr-CA" dirty="0"/>
          </a:p>
        </p:txBody>
      </p:sp>
    </p:spTree>
    <p:extLst>
      <p:ext uri="{BB962C8B-B14F-4D97-AF65-F5344CB8AC3E}">
        <p14:creationId xmlns:p14="http://schemas.microsoft.com/office/powerpoint/2010/main" val="179304362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dirty="0"/>
              <a:t>Phase B. </a:t>
            </a:r>
            <a:br>
              <a:rPr lang="fr-CA" sz="4000" dirty="0"/>
            </a:br>
            <a:r>
              <a:rPr lang="fr-CA" sz="4000" dirty="0"/>
              <a:t>Intégrer l’événement traumatique </a:t>
            </a:r>
            <a:endParaRPr lang="fr-CA" sz="3600" dirty="0"/>
          </a:p>
        </p:txBody>
      </p:sp>
      <p:sp>
        <p:nvSpPr>
          <p:cNvPr id="3" name="Espace réservé du contenu 2"/>
          <p:cNvSpPr>
            <a:spLocks noGrp="1"/>
          </p:cNvSpPr>
          <p:nvPr>
            <p:ph idx="1"/>
            <p:custDataLst>
              <p:tags r:id="rId2"/>
            </p:custDataLst>
          </p:nvPr>
        </p:nvSpPr>
        <p:spPr/>
        <p:txBody>
          <a:bodyPr>
            <a:normAutofit fontScale="92500"/>
          </a:bodyPr>
          <a:lstStyle/>
          <a:p>
            <a:r>
              <a:rPr lang="fr-CA" dirty="0"/>
              <a:t>Une technique de révision expérientielle (idéalement </a:t>
            </a:r>
            <a:r>
              <a:rPr lang="fr-CA" i="1" dirty="0"/>
              <a:t>l’hypnose </a:t>
            </a:r>
            <a:r>
              <a:rPr lang="fr-CA" i="1" dirty="0" smtClean="0"/>
              <a:t>introspective, </a:t>
            </a:r>
            <a:r>
              <a:rPr lang="fr-CA" sz="2200" dirty="0" smtClean="0"/>
              <a:t>bloque l’image, etc., </a:t>
            </a:r>
            <a:r>
              <a:rPr lang="fr-CA" sz="2200" dirty="0"/>
              <a:t>voir la prochaine </a:t>
            </a:r>
            <a:r>
              <a:rPr lang="fr-CA" sz="2200" dirty="0" smtClean="0"/>
              <a:t>formation</a:t>
            </a:r>
            <a:r>
              <a:rPr lang="fr-CA" dirty="0" smtClean="0"/>
              <a:t>) </a:t>
            </a:r>
            <a:r>
              <a:rPr lang="fr-CA" dirty="0"/>
              <a:t>est employée si </a:t>
            </a:r>
            <a:endParaRPr lang="fr-CA" dirty="0" smtClean="0"/>
          </a:p>
          <a:p>
            <a:pPr lvl="1"/>
            <a:r>
              <a:rPr lang="fr-CA" dirty="0" smtClean="0"/>
              <a:t>l’ÉSPT </a:t>
            </a:r>
            <a:r>
              <a:rPr lang="fr-CA" dirty="0"/>
              <a:t>est actif </a:t>
            </a:r>
          </a:p>
          <a:p>
            <a:pPr marL="0" indent="0">
              <a:buNone/>
            </a:pPr>
            <a:endParaRPr lang="fr-CA" dirty="0"/>
          </a:p>
          <a:p>
            <a:pPr marL="0" indent="0">
              <a:buNone/>
            </a:pPr>
            <a:r>
              <a:rPr lang="fr-CA" dirty="0"/>
              <a:t>				       ou</a:t>
            </a:r>
          </a:p>
          <a:p>
            <a:pPr marL="0" indent="0">
              <a:buNone/>
            </a:pPr>
            <a:endParaRPr lang="fr-CA" dirty="0"/>
          </a:p>
          <a:p>
            <a:pPr lvl="1"/>
            <a:r>
              <a:rPr lang="fr-CA" dirty="0"/>
              <a:t>L</a:t>
            </a:r>
            <a:r>
              <a:rPr lang="fr-CA" dirty="0" smtClean="0"/>
              <a:t>a </a:t>
            </a:r>
            <a:r>
              <a:rPr lang="fr-CA" dirty="0"/>
              <a:t>signification de l’événement traumatique pour la personne n’est pas encore évidente (les raisons pour lesquelles cet événement précis a causé un ÉSPT chez cette personne</a:t>
            </a:r>
            <a:r>
              <a:rPr lang="fr-CA" dirty="0" smtClean="0"/>
              <a:t>)</a:t>
            </a:r>
            <a:r>
              <a:rPr lang="fr-CA" dirty="0"/>
              <a:t/>
            </a:r>
            <a:br>
              <a:rPr lang="fr-CA" dirty="0"/>
            </a:br>
            <a:endParaRPr lang="fr-CA" dirty="0"/>
          </a:p>
        </p:txBody>
      </p:sp>
    </p:spTree>
    <p:extLst>
      <p:ext uri="{BB962C8B-B14F-4D97-AF65-F5344CB8AC3E}">
        <p14:creationId xmlns:p14="http://schemas.microsoft.com/office/powerpoint/2010/main" val="3071344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Modèles analytiques </a:t>
            </a:r>
            <a:r>
              <a:rPr lang="fr-CA" sz="3200" dirty="0">
                <a:solidFill>
                  <a:schemeClr val="tx1">
                    <a:lumMod val="65000"/>
                    <a:lumOff val="35000"/>
                  </a:schemeClr>
                </a:solidFill>
              </a:rPr>
              <a:t>p.25</a:t>
            </a:r>
            <a:endParaRPr lang="fr-CA" dirty="0"/>
          </a:p>
        </p:txBody>
      </p:sp>
      <p:sp>
        <p:nvSpPr>
          <p:cNvPr id="3" name="Espace réservé du contenu 2"/>
          <p:cNvSpPr>
            <a:spLocks noGrp="1"/>
          </p:cNvSpPr>
          <p:nvPr>
            <p:ph idx="1"/>
            <p:custDataLst>
              <p:tags r:id="rId2"/>
            </p:custDataLst>
          </p:nvPr>
        </p:nvSpPr>
        <p:spPr/>
        <p:txBody>
          <a:bodyPr>
            <a:normAutofit fontScale="77500" lnSpcReduction="20000"/>
          </a:bodyPr>
          <a:lstStyle/>
          <a:p>
            <a:r>
              <a:rPr lang="fr-CA" sz="2800" b="1" u="sng" dirty="0"/>
              <a:t>Modèles dynamiques </a:t>
            </a:r>
            <a:r>
              <a:rPr lang="fr-CA" sz="2800" i="1" u="sng" dirty="0">
                <a:solidFill>
                  <a:srgbClr val="FF0000"/>
                </a:solidFill>
              </a:rPr>
              <a:t>pas </a:t>
            </a:r>
            <a:r>
              <a:rPr lang="fr-CA" sz="2800" i="1" u="sng" dirty="0" smtClean="0">
                <a:solidFill>
                  <a:srgbClr val="FF0000"/>
                </a:solidFill>
              </a:rPr>
              <a:t>analytiques freudiens </a:t>
            </a:r>
            <a:endParaRPr lang="fr-CA" sz="2800" i="1" dirty="0">
              <a:solidFill>
                <a:srgbClr val="FF0000"/>
              </a:solidFill>
            </a:endParaRPr>
          </a:p>
          <a:p>
            <a:pPr marL="0" indent="0">
              <a:buNone/>
            </a:pPr>
            <a:endParaRPr lang="fr-CA" sz="2800" dirty="0"/>
          </a:p>
          <a:p>
            <a:pPr lvl="0"/>
            <a:r>
              <a:rPr lang="fr-CA" sz="2800" b="1" dirty="0"/>
              <a:t>Les obstacles majeurs à l’emploi des modèles psychanalytiques pour comprendre l’ÉSPT sont nombreux  </a:t>
            </a:r>
            <a:r>
              <a:rPr lang="fr-CA" sz="2800" dirty="0"/>
              <a:t>(</a:t>
            </a:r>
            <a:r>
              <a:rPr lang="fr-CA" sz="2800" dirty="0" err="1"/>
              <a:t>Pearlman</a:t>
            </a:r>
            <a:r>
              <a:rPr lang="fr-CA" sz="2800" dirty="0"/>
              <a:t> &amp; </a:t>
            </a:r>
            <a:r>
              <a:rPr lang="fr-CA" sz="2800" dirty="0" err="1"/>
              <a:t>Saakvitne</a:t>
            </a:r>
            <a:r>
              <a:rPr lang="fr-CA" sz="2800" dirty="0"/>
              <a:t>, 1995) :</a:t>
            </a:r>
          </a:p>
          <a:p>
            <a:pPr marL="0" indent="0">
              <a:buNone/>
            </a:pPr>
            <a:endParaRPr lang="fr-CA" sz="2800" dirty="0"/>
          </a:p>
          <a:p>
            <a:pPr lvl="0"/>
            <a:r>
              <a:rPr lang="fr-CA" sz="2800" dirty="0"/>
              <a:t>Le rejet de la théorie de la séduction par Freud au bénéfice du modèle libidinal </a:t>
            </a:r>
          </a:p>
          <a:p>
            <a:pPr marL="0" indent="0">
              <a:buNone/>
            </a:pPr>
            <a:endParaRPr lang="fr-CA" sz="2800" dirty="0"/>
          </a:p>
          <a:p>
            <a:pPr lvl="0"/>
            <a:r>
              <a:rPr lang="fr-CA" sz="2800" dirty="0"/>
              <a:t>L’adhérence dogmatique au dernier modèle de Freud par ses successeurs </a:t>
            </a:r>
            <a:endParaRPr lang="fr-CA" sz="2800" dirty="0" smtClean="0"/>
          </a:p>
          <a:p>
            <a:pPr marL="0" lvl="0" indent="0">
              <a:buNone/>
            </a:pPr>
            <a:r>
              <a:rPr lang="fr-CA" sz="2800" dirty="0"/>
              <a:t> </a:t>
            </a:r>
          </a:p>
          <a:p>
            <a:pPr lvl="0"/>
            <a:r>
              <a:rPr lang="fr-CA" sz="2800" dirty="0"/>
              <a:t>L’attitude autoritaire de nombreux </a:t>
            </a:r>
            <a:r>
              <a:rPr lang="fr-CA" sz="2800" dirty="0" smtClean="0"/>
              <a:t>psychanalystes</a:t>
            </a:r>
            <a:r>
              <a:rPr lang="fr-CA" sz="2800" dirty="0"/>
              <a:t>						</a:t>
            </a:r>
          </a:p>
          <a:p>
            <a:endParaRPr lang="fr-CA" dirty="0"/>
          </a:p>
        </p:txBody>
      </p:sp>
    </p:spTree>
    <p:extLst>
      <p:ext uri="{BB962C8B-B14F-4D97-AF65-F5344CB8AC3E}">
        <p14:creationId xmlns:p14="http://schemas.microsoft.com/office/powerpoint/2010/main" val="36679990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dirty="0"/>
              <a:t>Phase B. </a:t>
            </a:r>
            <a:br>
              <a:rPr lang="fr-CA" sz="4000" dirty="0"/>
            </a:br>
            <a:r>
              <a:rPr lang="fr-CA" sz="4000" dirty="0"/>
              <a:t>Intégrer l’événement traumatique </a:t>
            </a:r>
            <a:endParaRPr lang="fr-CA" sz="3600" dirty="0"/>
          </a:p>
        </p:txBody>
      </p:sp>
      <p:sp>
        <p:nvSpPr>
          <p:cNvPr id="3" name="Espace réservé du contenu 2"/>
          <p:cNvSpPr>
            <a:spLocks noGrp="1"/>
          </p:cNvSpPr>
          <p:nvPr>
            <p:ph idx="1"/>
            <p:custDataLst>
              <p:tags r:id="rId2"/>
            </p:custDataLst>
          </p:nvPr>
        </p:nvSpPr>
        <p:spPr/>
        <p:txBody>
          <a:bodyPr/>
          <a:lstStyle/>
          <a:p>
            <a:pPr lvl="0"/>
            <a:r>
              <a:rPr lang="fr-CA" sz="2800" dirty="0"/>
              <a:t>Horowitz suggère d’associer, deux à deux, trois aspects de la personne </a:t>
            </a:r>
            <a:r>
              <a:rPr lang="fr-CA" sz="2800" dirty="0" smtClean="0"/>
              <a:t>:</a:t>
            </a:r>
          </a:p>
          <a:p>
            <a:pPr lvl="2">
              <a:buFont typeface="Wingdings" panose="05000000000000000000" pitchFamily="2" charset="2"/>
              <a:buChar char="ü"/>
            </a:pPr>
            <a:r>
              <a:rPr lang="fr-CA" dirty="0"/>
              <a:t>L</a:t>
            </a:r>
            <a:r>
              <a:rPr lang="fr-CA" dirty="0" smtClean="0"/>
              <a:t>e </a:t>
            </a:r>
            <a:r>
              <a:rPr lang="fr-CA" dirty="0"/>
              <a:t>vécu de l’événement </a:t>
            </a:r>
            <a:r>
              <a:rPr lang="fr-CA" dirty="0" smtClean="0"/>
              <a:t>traumatique</a:t>
            </a:r>
          </a:p>
          <a:p>
            <a:pPr marL="667512" lvl="2" indent="0">
              <a:buNone/>
            </a:pPr>
            <a:endParaRPr lang="fr-CA" dirty="0" smtClean="0"/>
          </a:p>
          <a:p>
            <a:pPr lvl="2">
              <a:buFont typeface="Wingdings" panose="05000000000000000000" pitchFamily="2" charset="2"/>
              <a:buChar char="ü"/>
            </a:pPr>
            <a:r>
              <a:rPr lang="fr-CA" dirty="0"/>
              <a:t>L</a:t>
            </a:r>
            <a:r>
              <a:rPr lang="fr-CA" dirty="0" smtClean="0"/>
              <a:t>e </a:t>
            </a:r>
            <a:r>
              <a:rPr lang="fr-CA" dirty="0"/>
              <a:t>vécu de la relation aux parents dans l’enfance </a:t>
            </a:r>
            <a:endParaRPr lang="fr-CA" dirty="0" smtClean="0"/>
          </a:p>
          <a:p>
            <a:pPr marL="667512" lvl="2" indent="0">
              <a:buNone/>
            </a:pPr>
            <a:endParaRPr lang="fr-CA" dirty="0" smtClean="0"/>
          </a:p>
          <a:p>
            <a:pPr lvl="2">
              <a:buFont typeface="Wingdings" panose="05000000000000000000" pitchFamily="2" charset="2"/>
              <a:buChar char="ü"/>
            </a:pPr>
            <a:r>
              <a:rPr lang="fr-CA" dirty="0" smtClean="0"/>
              <a:t>Le </a:t>
            </a:r>
            <a:r>
              <a:rPr lang="fr-CA" dirty="0"/>
              <a:t>vécu de la relation au psychothérapeute</a:t>
            </a:r>
          </a:p>
          <a:p>
            <a:pPr marL="0" indent="0">
              <a:buNone/>
            </a:pPr>
            <a:endParaRPr lang="fr-CA" sz="2800" dirty="0"/>
          </a:p>
          <a:p>
            <a:endParaRPr lang="fr-CA" dirty="0"/>
          </a:p>
        </p:txBody>
      </p:sp>
    </p:spTree>
    <p:extLst>
      <p:ext uri="{BB962C8B-B14F-4D97-AF65-F5344CB8AC3E}">
        <p14:creationId xmlns:p14="http://schemas.microsoft.com/office/powerpoint/2010/main" val="371372749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dirty="0"/>
              <a:t>Phase B. </a:t>
            </a:r>
            <a:br>
              <a:rPr lang="fr-CA" sz="4000" dirty="0"/>
            </a:br>
            <a:r>
              <a:rPr lang="fr-CA" sz="4000" dirty="0"/>
              <a:t>Intégrer l’événement traumatique </a:t>
            </a:r>
            <a:endParaRPr lang="fr-CA" sz="3600" dirty="0"/>
          </a:p>
        </p:txBody>
      </p:sp>
      <p:sp>
        <p:nvSpPr>
          <p:cNvPr id="3" name="Espace réservé du contenu 2"/>
          <p:cNvSpPr>
            <a:spLocks noGrp="1"/>
          </p:cNvSpPr>
          <p:nvPr>
            <p:ph idx="1"/>
            <p:custDataLst>
              <p:tags r:id="rId2"/>
            </p:custDataLst>
          </p:nvPr>
        </p:nvSpPr>
        <p:spPr/>
        <p:txBody>
          <a:bodyPr>
            <a:normAutofit fontScale="92500"/>
          </a:bodyPr>
          <a:lstStyle/>
          <a:p>
            <a:pPr lvl="0"/>
            <a:r>
              <a:rPr lang="fr-CA" dirty="0"/>
              <a:t>L’expérience clinique nous indique un quatrième aspect :</a:t>
            </a:r>
          </a:p>
          <a:p>
            <a:pPr marL="0" indent="0">
              <a:buNone/>
            </a:pPr>
            <a:endParaRPr lang="fr-CA" dirty="0"/>
          </a:p>
          <a:p>
            <a:pPr lvl="1">
              <a:buFont typeface="Wingdings" panose="05000000000000000000" pitchFamily="2" charset="2"/>
              <a:buChar char="ü"/>
            </a:pPr>
            <a:r>
              <a:rPr lang="fr-CA" dirty="0" smtClean="0"/>
              <a:t> Le </a:t>
            </a:r>
            <a:r>
              <a:rPr lang="fr-CA" dirty="0"/>
              <a:t>vécu de la relation actuelle à la personne la plus intime</a:t>
            </a:r>
          </a:p>
          <a:p>
            <a:pPr marL="0" indent="0">
              <a:buNone/>
            </a:pPr>
            <a:endParaRPr lang="fr-CA" dirty="0"/>
          </a:p>
          <a:p>
            <a:pPr algn="ctr">
              <a:buFont typeface="Wingdings" panose="05000000000000000000" pitchFamily="2" charset="2"/>
              <a:buChar char="v"/>
            </a:pPr>
            <a:r>
              <a:rPr lang="fr-CA" i="1" dirty="0" smtClean="0"/>
              <a:t> Certaines </a:t>
            </a:r>
            <a:r>
              <a:rPr lang="fr-CA" i="1" dirty="0"/>
              <a:t>personnes ne sont aucunement disposées </a:t>
            </a:r>
            <a:r>
              <a:rPr lang="fr-CA" i="1" dirty="0" smtClean="0"/>
              <a:t>à   aborder </a:t>
            </a:r>
            <a:r>
              <a:rPr lang="fr-CA" i="1" dirty="0"/>
              <a:t>la </a:t>
            </a:r>
            <a:r>
              <a:rPr lang="fr-CA" i="1" dirty="0" smtClean="0"/>
              <a:t>relation </a:t>
            </a:r>
            <a:r>
              <a:rPr lang="fr-CA" i="1" dirty="0"/>
              <a:t>à leurs parents, mais elles acceptent facilement d’explorer la </a:t>
            </a:r>
            <a:r>
              <a:rPr lang="fr-CA" i="1" dirty="0" smtClean="0"/>
              <a:t>relation </a:t>
            </a:r>
            <a:r>
              <a:rPr lang="fr-CA" i="1" dirty="0"/>
              <a:t>actuelle à une personne intime. D’une façon ou d’une autre, les </a:t>
            </a:r>
            <a:r>
              <a:rPr lang="fr-CA" i="1" dirty="0" smtClean="0"/>
              <a:t>représentations </a:t>
            </a:r>
            <a:r>
              <a:rPr lang="fr-CA" i="1" dirty="0"/>
              <a:t>internes perturbées par l’événement traumatique sont </a:t>
            </a:r>
            <a:r>
              <a:rPr lang="fr-CA" i="1" dirty="0" smtClean="0"/>
              <a:t>travaillées </a:t>
            </a:r>
            <a:r>
              <a:rPr lang="fr-CA" i="1" dirty="0"/>
              <a:t>et </a:t>
            </a:r>
            <a:r>
              <a:rPr lang="fr-CA" i="1" dirty="0" smtClean="0"/>
              <a:t>altérées</a:t>
            </a:r>
            <a:endParaRPr lang="fr-CA" dirty="0"/>
          </a:p>
          <a:p>
            <a:endParaRPr lang="fr-CA" dirty="0"/>
          </a:p>
        </p:txBody>
      </p:sp>
    </p:spTree>
    <p:extLst>
      <p:ext uri="{BB962C8B-B14F-4D97-AF65-F5344CB8AC3E}">
        <p14:creationId xmlns:p14="http://schemas.microsoft.com/office/powerpoint/2010/main" val="39371979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6a00d83451aae969e200e54f5e48d78833-800wi"/>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3275856" y="1484783"/>
            <a:ext cx="3335163" cy="33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custDataLst>
              <p:tags r:id="rId2"/>
            </p:custDataLst>
          </p:nvPr>
        </p:nvSpPr>
        <p:spPr>
          <a:xfrm>
            <a:off x="1691680" y="787497"/>
            <a:ext cx="2605972" cy="369332"/>
          </a:xfrm>
          <a:prstGeom prst="rect">
            <a:avLst/>
          </a:prstGeom>
        </p:spPr>
        <p:txBody>
          <a:bodyPr wrap="square">
            <a:spAutoFit/>
          </a:bodyPr>
          <a:lstStyle/>
          <a:p>
            <a:r>
              <a:rPr lang="fr-CA" dirty="0">
                <a:solidFill>
                  <a:srgbClr val="595959"/>
                </a:solidFill>
                <a:latin typeface="Calibri" panose="020F0502020204030204" pitchFamily="34" charset="0"/>
                <a:ea typeface="Times New Roman" panose="02020603050405020304" pitchFamily="18" charset="0"/>
                <a:cs typeface="Times New Roman" panose="02020603050405020304" pitchFamily="18" charset="0"/>
              </a:rPr>
              <a:t>Événement traumatique</a:t>
            </a:r>
            <a:endParaRPr lang="fr-CA" dirty="0"/>
          </a:p>
        </p:txBody>
      </p:sp>
      <p:sp>
        <p:nvSpPr>
          <p:cNvPr id="3" name="Rectangle 2"/>
          <p:cNvSpPr/>
          <p:nvPr>
            <p:custDataLst>
              <p:tags r:id="rId3"/>
            </p:custDataLst>
          </p:nvPr>
        </p:nvSpPr>
        <p:spPr>
          <a:xfrm>
            <a:off x="5652120" y="787497"/>
            <a:ext cx="2160240" cy="369332"/>
          </a:xfrm>
          <a:prstGeom prst="rect">
            <a:avLst/>
          </a:prstGeom>
        </p:spPr>
        <p:txBody>
          <a:bodyPr wrap="square">
            <a:spAutoFit/>
          </a:bodyPr>
          <a:lstStyle/>
          <a:p>
            <a:r>
              <a:rPr lang="fr-CA" dirty="0">
                <a:solidFill>
                  <a:srgbClr val="595959"/>
                </a:solidFill>
                <a:latin typeface="Calibri" panose="020F0502020204030204" pitchFamily="34" charset="0"/>
                <a:ea typeface="Times New Roman" panose="02020603050405020304" pitchFamily="18" charset="0"/>
                <a:cs typeface="Times New Roman" panose="02020603050405020304" pitchFamily="18" charset="0"/>
              </a:rPr>
              <a:t>Personne intime </a:t>
            </a:r>
            <a:endParaRPr lang="fr-CA" dirty="0"/>
          </a:p>
        </p:txBody>
      </p:sp>
      <p:sp>
        <p:nvSpPr>
          <p:cNvPr id="4" name="Rectangle 3"/>
          <p:cNvSpPr/>
          <p:nvPr>
            <p:custDataLst>
              <p:tags r:id="rId4"/>
            </p:custDataLst>
          </p:nvPr>
        </p:nvSpPr>
        <p:spPr>
          <a:xfrm>
            <a:off x="2208944" y="5097964"/>
            <a:ext cx="2664296" cy="369332"/>
          </a:xfrm>
          <a:prstGeom prst="rect">
            <a:avLst/>
          </a:prstGeom>
        </p:spPr>
        <p:txBody>
          <a:bodyPr wrap="square">
            <a:spAutoFit/>
          </a:bodyPr>
          <a:lstStyle/>
          <a:p>
            <a:r>
              <a:rPr lang="fr-CA" dirty="0">
                <a:solidFill>
                  <a:srgbClr val="595959"/>
                </a:solidFill>
                <a:latin typeface="Calibri" panose="020F0502020204030204" pitchFamily="34" charset="0"/>
                <a:ea typeface="Times New Roman" panose="02020603050405020304" pitchFamily="18" charset="0"/>
                <a:cs typeface="Times New Roman" panose="02020603050405020304" pitchFamily="18" charset="0"/>
              </a:rPr>
              <a:t>Parents dans l’enfance </a:t>
            </a:r>
            <a:endParaRPr lang="fr-CA" dirty="0"/>
          </a:p>
        </p:txBody>
      </p:sp>
      <p:sp>
        <p:nvSpPr>
          <p:cNvPr id="5" name="Rectangle 4"/>
          <p:cNvSpPr/>
          <p:nvPr>
            <p:custDataLst>
              <p:tags r:id="rId5"/>
            </p:custDataLst>
          </p:nvPr>
        </p:nvSpPr>
        <p:spPr>
          <a:xfrm>
            <a:off x="5796136" y="5097964"/>
            <a:ext cx="2592288" cy="369332"/>
          </a:xfrm>
          <a:prstGeom prst="rect">
            <a:avLst/>
          </a:prstGeom>
        </p:spPr>
        <p:txBody>
          <a:bodyPr wrap="square">
            <a:spAutoFit/>
          </a:bodyPr>
          <a:lstStyle/>
          <a:p>
            <a:r>
              <a:rPr lang="fr-CA" dirty="0">
                <a:solidFill>
                  <a:srgbClr val="595959"/>
                </a:solidFill>
                <a:latin typeface="Calibri" panose="020F0502020204030204" pitchFamily="34" charset="0"/>
                <a:ea typeface="Times New Roman" panose="02020603050405020304" pitchFamily="18" charset="0"/>
                <a:cs typeface="Times New Roman" panose="02020603050405020304" pitchFamily="18" charset="0"/>
              </a:rPr>
              <a:t> Psychothérapeute</a:t>
            </a:r>
            <a:endParaRPr lang="fr-CA" dirty="0"/>
          </a:p>
        </p:txBody>
      </p:sp>
      <p:sp>
        <p:nvSpPr>
          <p:cNvPr id="6" name="Rectangle 5"/>
          <p:cNvSpPr/>
          <p:nvPr>
            <p:custDataLst>
              <p:tags r:id="rId6"/>
            </p:custDataLst>
          </p:nvPr>
        </p:nvSpPr>
        <p:spPr>
          <a:xfrm>
            <a:off x="4355976" y="5517232"/>
            <a:ext cx="2137445" cy="369332"/>
          </a:xfrm>
          <a:prstGeom prst="rect">
            <a:avLst/>
          </a:prstGeom>
        </p:spPr>
        <p:txBody>
          <a:bodyPr wrap="none">
            <a:spAutoFit/>
          </a:bodyPr>
          <a:lstStyle/>
          <a:p>
            <a:r>
              <a:rPr lang="fr-CA" dirty="0">
                <a:solidFill>
                  <a:srgbClr val="595959"/>
                </a:solidFill>
                <a:latin typeface="Calibri" panose="020F0502020204030204" pitchFamily="34" charset="0"/>
                <a:ea typeface="Times New Roman" panose="02020603050405020304" pitchFamily="18" charset="0"/>
              </a:rPr>
              <a:t> (le soi est au centre)</a:t>
            </a:r>
            <a:endParaRPr lang="fr-CA" dirty="0"/>
          </a:p>
        </p:txBody>
      </p:sp>
    </p:spTree>
    <p:extLst>
      <p:ext uri="{BB962C8B-B14F-4D97-AF65-F5344CB8AC3E}">
        <p14:creationId xmlns:p14="http://schemas.microsoft.com/office/powerpoint/2010/main" val="283330375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en-CA" dirty="0"/>
              <a:t/>
            </a:r>
            <a:br>
              <a:rPr lang="en-CA" dirty="0"/>
            </a:br>
            <a:r>
              <a:rPr lang="en-CA" dirty="0" err="1"/>
              <a:t>A</a:t>
            </a:r>
            <a:r>
              <a:rPr lang="en-CA" dirty="0" err="1" smtClean="0"/>
              <a:t>utrement</a:t>
            </a:r>
            <a:r>
              <a:rPr lang="en-CA" dirty="0" smtClean="0"/>
              <a:t> </a:t>
            </a:r>
            <a:r>
              <a:rPr lang="en-CA" dirty="0" err="1"/>
              <a:t>dit</a:t>
            </a:r>
            <a:endParaRPr lang="fr-FR" dirty="0"/>
          </a:p>
        </p:txBody>
      </p:sp>
      <p:sp>
        <p:nvSpPr>
          <p:cNvPr id="3" name="Espace réservé du contenu 2"/>
          <p:cNvSpPr>
            <a:spLocks noGrp="1"/>
          </p:cNvSpPr>
          <p:nvPr>
            <p:ph idx="1"/>
            <p:custDataLst>
              <p:tags r:id="rId2"/>
            </p:custDataLst>
          </p:nvPr>
        </p:nvSpPr>
        <p:spPr/>
        <p:txBody>
          <a:bodyPr/>
          <a:lstStyle/>
          <a:p>
            <a:r>
              <a:rPr lang="en-CA" dirty="0" err="1" smtClean="0"/>
              <a:t>Qu’est-ce</a:t>
            </a:r>
            <a:r>
              <a:rPr lang="en-CA" dirty="0" smtClean="0"/>
              <a:t> </a:t>
            </a:r>
            <a:r>
              <a:rPr lang="en-CA" dirty="0" err="1" smtClean="0"/>
              <a:t>que</a:t>
            </a:r>
            <a:r>
              <a:rPr lang="en-CA" dirty="0" smtClean="0"/>
              <a:t> </a:t>
            </a:r>
            <a:r>
              <a:rPr lang="en-CA" dirty="0" err="1" smtClean="0"/>
              <a:t>l’événement</a:t>
            </a:r>
            <a:r>
              <a:rPr lang="en-CA" dirty="0" smtClean="0"/>
              <a:t> </a:t>
            </a:r>
            <a:r>
              <a:rPr lang="en-CA" dirty="0" err="1" smtClean="0"/>
              <a:t>traumatique</a:t>
            </a:r>
            <a:r>
              <a:rPr lang="en-CA" dirty="0" smtClean="0"/>
              <a:t> a </a:t>
            </a:r>
            <a:r>
              <a:rPr lang="en-CA" dirty="0" err="1" smtClean="0"/>
              <a:t>éveillé</a:t>
            </a:r>
            <a:r>
              <a:rPr lang="en-CA" dirty="0" smtClean="0"/>
              <a:t> de la structure interne </a:t>
            </a:r>
          </a:p>
          <a:p>
            <a:r>
              <a:rPr lang="en-CA" dirty="0"/>
              <a:t>D</a:t>
            </a:r>
            <a:r>
              <a:rPr lang="en-CA" dirty="0" smtClean="0"/>
              <a:t>u passé et </a:t>
            </a:r>
          </a:p>
          <a:p>
            <a:r>
              <a:rPr lang="en-CA" dirty="0" smtClean="0"/>
              <a:t>Du </a:t>
            </a:r>
            <a:r>
              <a:rPr lang="en-CA" dirty="0" err="1" smtClean="0"/>
              <a:t>présent</a:t>
            </a:r>
            <a:r>
              <a:rPr lang="en-CA" dirty="0" smtClean="0"/>
              <a:t> de la </a:t>
            </a:r>
            <a:r>
              <a:rPr lang="en-CA" dirty="0" err="1" smtClean="0"/>
              <a:t>personne</a:t>
            </a:r>
            <a:r>
              <a:rPr lang="en-CA" dirty="0" smtClean="0"/>
              <a:t> </a:t>
            </a:r>
            <a:endParaRPr lang="fr-F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16632"/>
            <a:ext cx="8229600" cy="1730456"/>
          </a:xfrm>
        </p:spPr>
        <p:txBody>
          <a:bodyPr>
            <a:normAutofit fontScale="90000"/>
          </a:bodyPr>
          <a:lstStyle/>
          <a:p>
            <a:pPr lvl="0"/>
            <a:r>
              <a:rPr lang="fr-CA" sz="3600" b="1" u="sng" dirty="0" smtClean="0"/>
              <a:t/>
            </a:r>
            <a:br>
              <a:rPr lang="fr-CA" sz="3600" b="1" u="sng" dirty="0" smtClean="0"/>
            </a:br>
            <a:r>
              <a:rPr lang="fr-CA" sz="3600" b="1" u="sng" dirty="0" smtClean="0"/>
              <a:t/>
            </a:r>
            <a:br>
              <a:rPr lang="fr-CA" sz="3600" b="1" u="sng" dirty="0" smtClean="0"/>
            </a:br>
            <a:r>
              <a:rPr lang="fr-CA" dirty="0"/>
              <a:t/>
            </a:r>
            <a:br>
              <a:rPr lang="fr-CA" dirty="0"/>
            </a:br>
            <a:r>
              <a:rPr lang="fr-CA" sz="4000" b="1" u="sng" dirty="0"/>
              <a:t>La phase </a:t>
            </a:r>
            <a:r>
              <a:rPr lang="fr-CA" sz="4000" b="1" u="sng" dirty="0" smtClean="0"/>
              <a:t>C. </a:t>
            </a:r>
            <a:br>
              <a:rPr lang="fr-CA" sz="4000" b="1" u="sng" dirty="0" smtClean="0"/>
            </a:br>
            <a:r>
              <a:rPr lang="fr-CA" sz="4000" b="1" u="sng" dirty="0" smtClean="0"/>
              <a:t>Prévenir la rechute et terminer la psychothérapie</a:t>
            </a:r>
            <a:endParaRPr lang="fr-CA" sz="4900" dirty="0"/>
          </a:p>
        </p:txBody>
      </p:sp>
      <p:sp>
        <p:nvSpPr>
          <p:cNvPr id="3" name="Espace réservé du contenu 2"/>
          <p:cNvSpPr>
            <a:spLocks noGrp="1"/>
          </p:cNvSpPr>
          <p:nvPr>
            <p:ph idx="1"/>
            <p:custDataLst>
              <p:tags r:id="rId2"/>
            </p:custDataLst>
          </p:nvPr>
        </p:nvSpPr>
        <p:spPr/>
        <p:txBody>
          <a:bodyPr>
            <a:normAutofit lnSpcReduction="10000"/>
          </a:bodyPr>
          <a:lstStyle/>
          <a:p>
            <a:r>
              <a:rPr lang="fr-CA" sz="2800" b="1" i="1" dirty="0" smtClean="0">
                <a:solidFill>
                  <a:srgbClr val="FF0000"/>
                </a:solidFill>
              </a:rPr>
              <a:t>Prévenir la rechute</a:t>
            </a:r>
          </a:p>
          <a:p>
            <a:r>
              <a:rPr lang="fr-CA" sz="2800" dirty="0" smtClean="0"/>
              <a:t>Après </a:t>
            </a:r>
            <a:r>
              <a:rPr lang="fr-CA" sz="2800" dirty="0"/>
              <a:t>la résorption de l’ÉSPT ou sa diminution maximale (compte tenu des  caractéristiques et circonstances de la personne), il importe de </a:t>
            </a:r>
            <a:r>
              <a:rPr lang="fr-CA" sz="2800" dirty="0" smtClean="0"/>
              <a:t>:</a:t>
            </a:r>
            <a:endParaRPr lang="fr-CA" sz="2800" dirty="0"/>
          </a:p>
          <a:p>
            <a:pPr lvl="2">
              <a:buFont typeface="Wingdings" panose="05000000000000000000" pitchFamily="2" charset="2"/>
              <a:buChar char="ü"/>
            </a:pPr>
            <a:r>
              <a:rPr lang="fr-CA" sz="2400" dirty="0" smtClean="0"/>
              <a:t> Reconnaître </a:t>
            </a:r>
            <a:r>
              <a:rPr lang="fr-CA" sz="2400" dirty="0"/>
              <a:t>les gains thérapeutiques et la </a:t>
            </a:r>
            <a:endParaRPr lang="fr-CA" sz="2400" dirty="0" smtClean="0"/>
          </a:p>
          <a:p>
            <a:pPr marL="667512" lvl="2" indent="0">
              <a:buNone/>
            </a:pPr>
            <a:r>
              <a:rPr lang="fr-CA" sz="2400" dirty="0"/>
              <a:t> </a:t>
            </a:r>
            <a:r>
              <a:rPr lang="fr-CA" sz="2400" dirty="0" smtClean="0"/>
              <a:t>    participation </a:t>
            </a:r>
            <a:r>
              <a:rPr lang="fr-CA" sz="2400" dirty="0"/>
              <a:t>active de la </a:t>
            </a:r>
            <a:r>
              <a:rPr lang="fr-CA" sz="2400" dirty="0" smtClean="0"/>
              <a:t>personne</a:t>
            </a:r>
            <a:endParaRPr lang="fr-CA" sz="2800" dirty="0"/>
          </a:p>
          <a:p>
            <a:pPr lvl="2">
              <a:buFont typeface="Wingdings" panose="05000000000000000000" pitchFamily="2" charset="2"/>
              <a:buChar char="ü"/>
            </a:pPr>
            <a:r>
              <a:rPr lang="fr-CA" sz="2400" dirty="0" smtClean="0"/>
              <a:t>  Assurer </a:t>
            </a:r>
            <a:r>
              <a:rPr lang="fr-CA" sz="2400" dirty="0"/>
              <a:t>l’automatisation des gains via une répétition </a:t>
            </a:r>
            <a:endParaRPr lang="fr-CA" sz="2400" dirty="0" smtClean="0"/>
          </a:p>
          <a:p>
            <a:pPr marL="667512" lvl="2" indent="0">
              <a:buNone/>
            </a:pPr>
            <a:r>
              <a:rPr lang="fr-CA" sz="2400" dirty="0"/>
              <a:t> </a:t>
            </a:r>
            <a:r>
              <a:rPr lang="fr-CA" sz="2400" dirty="0" smtClean="0"/>
              <a:t>    des </a:t>
            </a:r>
            <a:r>
              <a:rPr lang="fr-CA" sz="2400" dirty="0"/>
              <a:t>habiletés acquises en fonction des événements </a:t>
            </a:r>
            <a:r>
              <a:rPr lang="fr-CA" sz="2400" dirty="0" smtClean="0"/>
              <a:t>de</a:t>
            </a:r>
          </a:p>
          <a:p>
            <a:pPr marL="667512" lvl="2" indent="0">
              <a:buNone/>
            </a:pPr>
            <a:r>
              <a:rPr lang="fr-CA" sz="2400" dirty="0"/>
              <a:t> </a:t>
            </a:r>
            <a:r>
              <a:rPr lang="fr-CA" sz="2400" dirty="0" smtClean="0"/>
              <a:t>    la </a:t>
            </a:r>
            <a:r>
              <a:rPr lang="fr-CA" sz="2400" dirty="0"/>
              <a:t>vie (les nouvelles stratégies d’adaptation, </a:t>
            </a:r>
            <a:r>
              <a:rPr lang="fr-CA" sz="2400" dirty="0" smtClean="0"/>
              <a:t>réactions</a:t>
            </a:r>
          </a:p>
          <a:p>
            <a:pPr marL="667512" lvl="2" indent="0">
              <a:buNone/>
            </a:pPr>
            <a:r>
              <a:rPr lang="fr-CA" sz="2400" dirty="0"/>
              <a:t> </a:t>
            </a:r>
            <a:r>
              <a:rPr lang="fr-CA" sz="2400" dirty="0" smtClean="0"/>
              <a:t>    </a:t>
            </a:r>
            <a:r>
              <a:rPr lang="fr-CA" sz="2400" dirty="0"/>
              <a:t>spontanées et représentations de soi et d’autrui) </a:t>
            </a:r>
          </a:p>
          <a:p>
            <a:endParaRPr lang="fr-CA" dirty="0"/>
          </a:p>
        </p:txBody>
      </p:sp>
    </p:spTree>
    <p:extLst>
      <p:ext uri="{BB962C8B-B14F-4D97-AF65-F5344CB8AC3E}">
        <p14:creationId xmlns:p14="http://schemas.microsoft.com/office/powerpoint/2010/main" val="85217206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b="1" u="sng" dirty="0"/>
              <a:t>La phase C. Prévenir la rechute et terminer la psychothérapie</a:t>
            </a:r>
            <a:endParaRPr lang="fr-CA" sz="3600"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2">
              <a:buFont typeface="Wingdings" panose="05000000000000000000" pitchFamily="2" charset="2"/>
              <a:buChar char="ü"/>
            </a:pPr>
            <a:r>
              <a:rPr lang="fr-CA" sz="2400" dirty="0" smtClean="0"/>
              <a:t> Aborder </a:t>
            </a:r>
            <a:r>
              <a:rPr lang="fr-CA" sz="2400" dirty="0"/>
              <a:t>à nouveau les significations de l’événement </a:t>
            </a:r>
            <a:endParaRPr lang="fr-CA" sz="2400" dirty="0" smtClean="0"/>
          </a:p>
          <a:p>
            <a:pPr marL="667512" lvl="2" indent="0">
              <a:buNone/>
            </a:pPr>
            <a:r>
              <a:rPr lang="fr-CA" sz="2400" dirty="0" smtClean="0"/>
              <a:t>    lors </a:t>
            </a:r>
            <a:r>
              <a:rPr lang="fr-CA" sz="2400" dirty="0"/>
              <a:t>de la survenue de </a:t>
            </a:r>
            <a:r>
              <a:rPr lang="fr-CA" sz="2400" dirty="0" err="1"/>
              <a:t>stresseurs</a:t>
            </a:r>
            <a:r>
              <a:rPr lang="fr-CA" sz="2400" dirty="0"/>
              <a:t> </a:t>
            </a:r>
            <a:endParaRPr lang="fr-CA" sz="2400" dirty="0" smtClean="0"/>
          </a:p>
          <a:p>
            <a:pPr marL="667512" lvl="2" indent="0">
              <a:buNone/>
            </a:pPr>
            <a:endParaRPr lang="fr-CA" sz="2800" dirty="0"/>
          </a:p>
          <a:p>
            <a:pPr lvl="2">
              <a:buFont typeface="Wingdings" panose="05000000000000000000" pitchFamily="2" charset="2"/>
              <a:buChar char="ü"/>
            </a:pPr>
            <a:r>
              <a:rPr lang="fr-CA" sz="2400" dirty="0" smtClean="0"/>
              <a:t> Prévenir </a:t>
            </a:r>
            <a:r>
              <a:rPr lang="fr-CA" sz="2400" dirty="0"/>
              <a:t>une rechute en anticipant </a:t>
            </a:r>
            <a:r>
              <a:rPr lang="fr-CA" sz="2400" dirty="0" smtClean="0"/>
              <a:t> </a:t>
            </a:r>
          </a:p>
          <a:p>
            <a:pPr marL="667512" lvl="2" indent="0">
              <a:buNone/>
            </a:pPr>
            <a:r>
              <a:rPr lang="fr-CA" sz="2400" dirty="0" smtClean="0"/>
              <a:t>     </a:t>
            </a:r>
            <a:r>
              <a:rPr lang="fr-CA" sz="2400" dirty="0" err="1" smtClean="0"/>
              <a:t>expérientiellement</a:t>
            </a:r>
            <a:r>
              <a:rPr lang="fr-CA" sz="2400" dirty="0" smtClean="0"/>
              <a:t> </a:t>
            </a:r>
            <a:r>
              <a:rPr lang="fr-CA" sz="2400" dirty="0"/>
              <a:t>la maîtrise des réactions de la </a:t>
            </a:r>
            <a:r>
              <a:rPr lang="fr-CA" sz="2400" dirty="0" smtClean="0"/>
              <a:t>personne</a:t>
            </a:r>
          </a:p>
          <a:p>
            <a:pPr marL="667512" lvl="2" indent="0">
              <a:buNone/>
            </a:pPr>
            <a:r>
              <a:rPr lang="fr-CA" sz="2400" dirty="0"/>
              <a:t> </a:t>
            </a:r>
            <a:r>
              <a:rPr lang="fr-CA" sz="2400" dirty="0" smtClean="0"/>
              <a:t>    lors </a:t>
            </a:r>
            <a:r>
              <a:rPr lang="fr-CA" sz="2400" dirty="0"/>
              <a:t>d’un événement traumatique futur </a:t>
            </a:r>
          </a:p>
          <a:p>
            <a:pPr marL="0" indent="0">
              <a:buNone/>
            </a:pPr>
            <a:endParaRPr lang="fr-CA" sz="2800" dirty="0"/>
          </a:p>
          <a:p>
            <a:pPr>
              <a:buFont typeface="Wingdings" panose="05000000000000000000" pitchFamily="2" charset="2"/>
              <a:buChar char="q"/>
            </a:pPr>
            <a:r>
              <a:rPr lang="fr-CA" i="1" dirty="0" smtClean="0"/>
              <a:t> Par </a:t>
            </a:r>
            <a:r>
              <a:rPr lang="fr-CA" i="1" dirty="0"/>
              <a:t>exemple, les caissières de banque dont l’ÉSPT est complètement résorbé et qui sont prêtes à retourner dans cet environnement à risque </a:t>
            </a:r>
            <a:r>
              <a:rPr lang="fr-CA" i="1" dirty="0" smtClean="0"/>
              <a:t>élevé </a:t>
            </a:r>
            <a:r>
              <a:rPr lang="fr-CA" i="1" dirty="0"/>
              <a:t>doivent se préparer à vivre un tel événement à </a:t>
            </a:r>
            <a:r>
              <a:rPr lang="fr-CA" i="1" dirty="0" smtClean="0"/>
              <a:t>nouveau</a:t>
            </a:r>
            <a:endParaRPr lang="fr-CA" dirty="0"/>
          </a:p>
          <a:p>
            <a:pPr marL="0" indent="0">
              <a:buNone/>
            </a:pPr>
            <a:endParaRPr lang="fr-CA" sz="2800" dirty="0"/>
          </a:p>
        </p:txBody>
      </p:sp>
    </p:spTree>
    <p:extLst>
      <p:ext uri="{BB962C8B-B14F-4D97-AF65-F5344CB8AC3E}">
        <p14:creationId xmlns:p14="http://schemas.microsoft.com/office/powerpoint/2010/main" val="33215831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60648"/>
            <a:ext cx="8229600" cy="1586440"/>
          </a:xfrm>
        </p:spPr>
        <p:txBody>
          <a:bodyPr>
            <a:noAutofit/>
          </a:bodyPr>
          <a:lstStyle/>
          <a:p>
            <a:r>
              <a:rPr lang="fr-CA" sz="3600" b="1" u="sng" dirty="0"/>
              <a:t>La phase C. </a:t>
            </a:r>
            <a:r>
              <a:rPr lang="fr-CA" sz="3600" b="1" u="sng" dirty="0" smtClean="0"/>
              <a:t/>
            </a:r>
            <a:br>
              <a:rPr lang="fr-CA" sz="3600" b="1" u="sng" dirty="0" smtClean="0"/>
            </a:br>
            <a:r>
              <a:rPr lang="fr-CA" sz="3600" b="1" u="sng" dirty="0" smtClean="0"/>
              <a:t>Prévenir </a:t>
            </a:r>
            <a:r>
              <a:rPr lang="fr-CA" sz="3600" b="1" u="sng" dirty="0"/>
              <a:t>la rechute et terminer la psychothérapie</a:t>
            </a:r>
            <a:endParaRPr lang="fr-CA" sz="3200" dirty="0"/>
          </a:p>
        </p:txBody>
      </p:sp>
      <p:sp>
        <p:nvSpPr>
          <p:cNvPr id="3" name="Espace réservé du contenu 2"/>
          <p:cNvSpPr>
            <a:spLocks noGrp="1"/>
          </p:cNvSpPr>
          <p:nvPr>
            <p:ph idx="1"/>
            <p:custDataLst>
              <p:tags r:id="rId2"/>
            </p:custDataLst>
          </p:nvPr>
        </p:nvSpPr>
        <p:spPr/>
        <p:txBody>
          <a:bodyPr/>
          <a:lstStyle/>
          <a:p>
            <a:pPr lvl="1">
              <a:buFont typeface="Wingdings" panose="05000000000000000000" pitchFamily="2" charset="2"/>
              <a:buChar char="ü"/>
            </a:pPr>
            <a:r>
              <a:rPr lang="fr-CA" dirty="0" smtClean="0"/>
              <a:t> Aborder </a:t>
            </a:r>
            <a:r>
              <a:rPr lang="fr-CA" dirty="0"/>
              <a:t>l’événement traumatique </a:t>
            </a:r>
            <a:r>
              <a:rPr lang="fr-CA" dirty="0" smtClean="0"/>
              <a:t>comme </a:t>
            </a:r>
            <a:r>
              <a:rPr lang="fr-CA" dirty="0"/>
              <a:t>ayant été </a:t>
            </a:r>
            <a:r>
              <a:rPr lang="fr-CA" dirty="0" smtClean="0"/>
              <a:t>une</a:t>
            </a:r>
          </a:p>
          <a:p>
            <a:pPr marL="393192" lvl="1" indent="0">
              <a:buNone/>
            </a:pPr>
            <a:r>
              <a:rPr lang="fr-CA" dirty="0"/>
              <a:t> </a:t>
            </a:r>
            <a:r>
              <a:rPr lang="fr-CA" dirty="0" smtClean="0"/>
              <a:t>   opportunité</a:t>
            </a:r>
            <a:r>
              <a:rPr lang="fr-CA" dirty="0"/>
              <a:t>, un défi surmonté avec compétence, plutôt </a:t>
            </a:r>
            <a:endParaRPr lang="fr-CA" dirty="0" smtClean="0"/>
          </a:p>
          <a:p>
            <a:pPr marL="393192" lvl="1" indent="0">
              <a:buNone/>
            </a:pPr>
            <a:r>
              <a:rPr lang="fr-CA" dirty="0"/>
              <a:t> </a:t>
            </a:r>
            <a:r>
              <a:rPr lang="fr-CA" dirty="0" smtClean="0"/>
              <a:t>   qu’une </a:t>
            </a:r>
            <a:r>
              <a:rPr lang="fr-CA" dirty="0"/>
              <a:t>menace  </a:t>
            </a:r>
            <a:endParaRPr lang="fr-CA" dirty="0" smtClean="0"/>
          </a:p>
          <a:p>
            <a:pPr marL="0" indent="0">
              <a:buNone/>
            </a:pPr>
            <a:endParaRPr lang="fr-CA" sz="2800" dirty="0"/>
          </a:p>
          <a:p>
            <a:pPr algn="ctr">
              <a:buFont typeface="Wingdings" panose="05000000000000000000" pitchFamily="2" charset="2"/>
              <a:buChar char="v"/>
            </a:pPr>
            <a:r>
              <a:rPr lang="fr-CA" sz="2800" i="1" dirty="0" smtClean="0"/>
              <a:t>   Lorsque </a:t>
            </a:r>
            <a:r>
              <a:rPr lang="fr-CA" sz="2800" i="1" dirty="0"/>
              <a:t>la psychothérapie est réussie, la personne aborde cela spontanément : ‘</a:t>
            </a:r>
            <a:r>
              <a:rPr lang="fr-CA" sz="2800" i="1" dirty="0" smtClean="0"/>
              <a:t>’maintenant, </a:t>
            </a:r>
            <a:r>
              <a:rPr lang="fr-CA" sz="2800" i="1" dirty="0"/>
              <a:t>je suis content que ça me soit arrivé.’’</a:t>
            </a:r>
            <a:endParaRPr lang="fr-CA" sz="2800" dirty="0"/>
          </a:p>
          <a:p>
            <a:endParaRPr lang="fr-CA" sz="2800" dirty="0"/>
          </a:p>
          <a:p>
            <a:endParaRPr lang="fr-CA" dirty="0"/>
          </a:p>
        </p:txBody>
      </p:sp>
    </p:spTree>
    <p:extLst>
      <p:ext uri="{BB962C8B-B14F-4D97-AF65-F5344CB8AC3E}">
        <p14:creationId xmlns:p14="http://schemas.microsoft.com/office/powerpoint/2010/main" val="19175773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8229600" cy="1658448"/>
          </a:xfrm>
        </p:spPr>
        <p:txBody>
          <a:bodyPr>
            <a:noAutofit/>
          </a:bodyPr>
          <a:lstStyle/>
          <a:p>
            <a:r>
              <a:rPr lang="fr-CA" sz="3600" b="1" u="sng" dirty="0"/>
              <a:t>La phase C. </a:t>
            </a:r>
            <a:br>
              <a:rPr lang="fr-CA" sz="3600" b="1" u="sng" dirty="0"/>
            </a:br>
            <a:r>
              <a:rPr lang="fr-CA" sz="3600" b="1" u="sng" dirty="0"/>
              <a:t>Prévenir la rechute et terminer la psychothérapie</a:t>
            </a:r>
            <a:endParaRPr lang="fr-CA" sz="3200" dirty="0"/>
          </a:p>
        </p:txBody>
      </p:sp>
      <p:sp>
        <p:nvSpPr>
          <p:cNvPr id="3" name="Espace réservé du contenu 2"/>
          <p:cNvSpPr>
            <a:spLocks noGrp="1"/>
          </p:cNvSpPr>
          <p:nvPr>
            <p:ph idx="1"/>
            <p:custDataLst>
              <p:tags r:id="rId2"/>
            </p:custDataLst>
          </p:nvPr>
        </p:nvSpPr>
        <p:spPr/>
        <p:txBody>
          <a:bodyPr/>
          <a:lstStyle/>
          <a:p>
            <a:pPr lvl="1">
              <a:buFont typeface="Wingdings" panose="05000000000000000000" pitchFamily="2" charset="2"/>
              <a:buChar char="ü"/>
            </a:pPr>
            <a:r>
              <a:rPr lang="fr-CA" dirty="0" smtClean="0"/>
              <a:t>  Valider </a:t>
            </a:r>
            <a:r>
              <a:rPr lang="fr-CA" sz="2200" dirty="0" smtClean="0"/>
              <a:t>une </a:t>
            </a:r>
            <a:r>
              <a:rPr lang="fr-CA" sz="2200" dirty="0"/>
              <a:t>vision plus réaliste du sens d’efficacité </a:t>
            </a:r>
            <a:endParaRPr lang="fr-CA" sz="2200" dirty="0" smtClean="0"/>
          </a:p>
          <a:p>
            <a:pPr marL="393192" lvl="1" indent="0">
              <a:buNone/>
            </a:pPr>
            <a:r>
              <a:rPr lang="fr-CA" sz="2200" dirty="0"/>
              <a:t> </a:t>
            </a:r>
            <a:r>
              <a:rPr lang="fr-CA" sz="2200" dirty="0" smtClean="0"/>
              <a:t>     personnelle</a:t>
            </a:r>
            <a:r>
              <a:rPr lang="fr-CA" sz="2200" dirty="0"/>
              <a:t>, en considérant les limites inhérentes à la </a:t>
            </a:r>
            <a:endParaRPr lang="fr-CA" sz="2200" dirty="0" smtClean="0"/>
          </a:p>
          <a:p>
            <a:pPr marL="393192" lvl="1" indent="0">
              <a:buNone/>
            </a:pPr>
            <a:r>
              <a:rPr lang="fr-CA" sz="2200" dirty="0"/>
              <a:t> </a:t>
            </a:r>
            <a:r>
              <a:rPr lang="fr-CA" sz="2200" dirty="0" smtClean="0"/>
              <a:t>     réalité </a:t>
            </a:r>
            <a:r>
              <a:rPr lang="fr-CA" sz="2200" dirty="0"/>
              <a:t>externe et interne </a:t>
            </a:r>
            <a:endParaRPr lang="fr-CA" sz="2200" dirty="0" smtClean="0"/>
          </a:p>
          <a:p>
            <a:pPr marL="0" indent="0">
              <a:buNone/>
            </a:pPr>
            <a:endParaRPr lang="fr-CA" sz="2400" dirty="0"/>
          </a:p>
          <a:p>
            <a:pPr lvl="1">
              <a:buFont typeface="Wingdings" panose="05000000000000000000" pitchFamily="2" charset="2"/>
              <a:buChar char="ü"/>
            </a:pPr>
            <a:r>
              <a:rPr lang="fr-CA" sz="2200" dirty="0" smtClean="0"/>
              <a:t>   Aborder </a:t>
            </a:r>
            <a:r>
              <a:rPr lang="fr-CA" sz="2200" dirty="0"/>
              <a:t>la fin de la psychothérapie en révisant les gains, </a:t>
            </a:r>
            <a:r>
              <a:rPr lang="fr-CA" sz="2200" dirty="0" smtClean="0"/>
              <a:t>en</a:t>
            </a:r>
          </a:p>
          <a:p>
            <a:pPr marL="393192" lvl="1" indent="0">
              <a:buNone/>
            </a:pPr>
            <a:r>
              <a:rPr lang="fr-CA" sz="2200" dirty="0"/>
              <a:t> </a:t>
            </a:r>
            <a:r>
              <a:rPr lang="fr-CA" sz="2200" dirty="0" smtClean="0"/>
              <a:t>      identifiant </a:t>
            </a:r>
            <a:r>
              <a:rPr lang="fr-CA" sz="2200" dirty="0"/>
              <a:t>les vulnérabilités </a:t>
            </a:r>
            <a:r>
              <a:rPr lang="fr-CA" sz="2200" dirty="0" smtClean="0"/>
              <a:t>qui demeurent et </a:t>
            </a:r>
            <a:r>
              <a:rPr lang="fr-CA" sz="2200" dirty="0"/>
              <a:t>en invitant la </a:t>
            </a:r>
            <a:endParaRPr lang="fr-CA" sz="2200" dirty="0" smtClean="0"/>
          </a:p>
          <a:p>
            <a:pPr marL="393192" lvl="1" indent="0">
              <a:buNone/>
            </a:pPr>
            <a:r>
              <a:rPr lang="fr-CA" sz="2200" dirty="0"/>
              <a:t> </a:t>
            </a:r>
            <a:r>
              <a:rPr lang="fr-CA" sz="2200" dirty="0" smtClean="0"/>
              <a:t>      personne </a:t>
            </a:r>
            <a:r>
              <a:rPr lang="fr-CA" sz="2200" dirty="0"/>
              <a:t>à discuter de ses réactions vis-à-vis la perte du </a:t>
            </a:r>
            <a:endParaRPr lang="fr-CA" sz="2200" dirty="0" smtClean="0"/>
          </a:p>
          <a:p>
            <a:pPr marL="393192" lvl="1" indent="0">
              <a:buNone/>
            </a:pPr>
            <a:r>
              <a:rPr lang="fr-CA" sz="2200" dirty="0"/>
              <a:t> </a:t>
            </a:r>
            <a:r>
              <a:rPr lang="fr-CA" sz="2200" dirty="0" smtClean="0"/>
              <a:t>      psychothérapeute</a:t>
            </a:r>
            <a:endParaRPr lang="fr-CA" sz="2200" dirty="0"/>
          </a:p>
          <a:p>
            <a:endParaRPr lang="fr-CA" dirty="0"/>
          </a:p>
        </p:txBody>
      </p:sp>
    </p:spTree>
    <p:extLst>
      <p:ext uri="{BB962C8B-B14F-4D97-AF65-F5344CB8AC3E}">
        <p14:creationId xmlns:p14="http://schemas.microsoft.com/office/powerpoint/2010/main" val="288535747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2609892" y="2276872"/>
            <a:ext cx="4914436" cy="2739211"/>
          </a:xfrm>
          <a:prstGeom prst="rect">
            <a:avLst/>
          </a:prstGeom>
        </p:spPr>
        <p:txBody>
          <a:bodyPr wrap="square">
            <a:spAutoFit/>
          </a:bodyPr>
          <a:lstStyle/>
          <a:p>
            <a:pPr lvl="0" algn="ctr"/>
            <a:r>
              <a:rPr lang="fr-CA" sz="3600" b="1" dirty="0" smtClean="0">
                <a:solidFill>
                  <a:srgbClr val="FF0000"/>
                </a:solidFill>
              </a:rPr>
              <a:t>Présentation </a:t>
            </a:r>
          </a:p>
          <a:p>
            <a:pPr lvl="0" algn="ctr"/>
            <a:r>
              <a:rPr lang="fr-CA" sz="3600" b="1" dirty="0" smtClean="0">
                <a:solidFill>
                  <a:srgbClr val="FF0000"/>
                </a:solidFill>
              </a:rPr>
              <a:t>de  Nathalie</a:t>
            </a:r>
          </a:p>
          <a:p>
            <a:pPr lvl="0" algn="ctr"/>
            <a:r>
              <a:rPr lang="fr-CA" sz="3600" b="1" dirty="0" smtClean="0">
                <a:solidFill>
                  <a:srgbClr val="FF0000"/>
                </a:solidFill>
              </a:rPr>
              <a:t>selon </a:t>
            </a:r>
            <a:r>
              <a:rPr lang="fr-CA" sz="3600" b="1" dirty="0">
                <a:solidFill>
                  <a:srgbClr val="FF0000"/>
                </a:solidFill>
              </a:rPr>
              <a:t>le modèle de </a:t>
            </a:r>
          </a:p>
          <a:p>
            <a:pPr algn="ctr"/>
            <a:r>
              <a:rPr lang="fr-CA" sz="3600" b="1" dirty="0" smtClean="0">
                <a:solidFill>
                  <a:srgbClr val="FF0000"/>
                </a:solidFill>
              </a:rPr>
              <a:t>Dr </a:t>
            </a:r>
            <a:r>
              <a:rPr lang="fr-CA" sz="3600" b="1" dirty="0">
                <a:solidFill>
                  <a:srgbClr val="FF0000"/>
                </a:solidFill>
              </a:rPr>
              <a:t>Gaston</a:t>
            </a:r>
          </a:p>
          <a:p>
            <a:pPr lvl="0" algn="ctr"/>
            <a:endParaRPr lang="fr-CA" sz="2800" b="1" dirty="0">
              <a:solidFill>
                <a:srgbClr val="FF0000"/>
              </a:solidFill>
            </a:endParaRPr>
          </a:p>
        </p:txBody>
      </p:sp>
    </p:spTree>
    <p:extLst>
      <p:ext uri="{BB962C8B-B14F-4D97-AF65-F5344CB8AC3E}">
        <p14:creationId xmlns:p14="http://schemas.microsoft.com/office/powerpoint/2010/main" val="14922923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Le modèle intégratif de </a:t>
            </a:r>
            <a:r>
              <a:rPr lang="fr-CA" dirty="0" smtClean="0"/>
              <a:t>Gaston </a:t>
            </a:r>
            <a:r>
              <a:rPr lang="fr-CA" sz="3600" dirty="0" smtClean="0"/>
              <a:t>(1995) </a:t>
            </a:r>
            <a:endParaRPr lang="fr-CA" sz="3600" dirty="0"/>
          </a:p>
        </p:txBody>
      </p:sp>
      <p:sp>
        <p:nvSpPr>
          <p:cNvPr id="3" name="Espace réservé du contenu 2"/>
          <p:cNvSpPr>
            <a:spLocks noGrp="1"/>
          </p:cNvSpPr>
          <p:nvPr>
            <p:ph idx="1"/>
            <p:custDataLst>
              <p:tags r:id="rId2"/>
            </p:custDataLst>
          </p:nvPr>
        </p:nvSpPr>
        <p:spPr/>
        <p:txBody>
          <a:bodyPr>
            <a:normAutofit fontScale="85000" lnSpcReduction="20000"/>
          </a:bodyPr>
          <a:lstStyle/>
          <a:p>
            <a:pPr lvl="0"/>
            <a:r>
              <a:rPr lang="fr-CA" dirty="0"/>
              <a:t>Depuis 1991, TRAUMA</a:t>
            </a:r>
            <a:r>
              <a:rPr lang="fr-CA" i="1" dirty="0"/>
              <a:t>TYS</a:t>
            </a:r>
            <a:r>
              <a:rPr lang="fr-CA" dirty="0"/>
              <a:t> a évalué et soigné des milliers de personnes ayant un ÉSPT, usuellement sévère, associé à de la comorbidité, des limitations fonctionnelles importantes et un trouble de la personnalité selon les  modèles de </a:t>
            </a:r>
            <a:r>
              <a:rPr lang="fr-CA" dirty="0" err="1"/>
              <a:t>Masterson</a:t>
            </a:r>
            <a:r>
              <a:rPr lang="fr-CA" dirty="0"/>
              <a:t> et </a:t>
            </a:r>
            <a:r>
              <a:rPr lang="fr-CA" dirty="0" smtClean="0"/>
              <a:t>Bowlby</a:t>
            </a:r>
          </a:p>
          <a:p>
            <a:pPr marL="0" lvl="0" indent="0">
              <a:buNone/>
            </a:pPr>
            <a:endParaRPr lang="fr-CA" dirty="0"/>
          </a:p>
          <a:p>
            <a:pPr lvl="0"/>
            <a:r>
              <a:rPr lang="fr-CA" dirty="0"/>
              <a:t>Aucun critère de sélection n’est appliqué sauf la présence d’un épisode psychotique aigu requérant une hospitalisation, la présence de traits psychopathiques francs selon le modèle de </a:t>
            </a:r>
            <a:r>
              <a:rPr lang="fr-CA" dirty="0" err="1"/>
              <a:t>Masterson</a:t>
            </a:r>
            <a:r>
              <a:rPr lang="fr-CA" dirty="0"/>
              <a:t> ou l’impossibilité financière de couvrir les frais de la psychothérapie. Néanmoins, les médecins semblent bien référer à TRAUMATYS des personnes qu’ils croient être soignables en psychothérapie ; alors, s’il y a sélection, elle proviendrait d’abord et avant tout des médecins </a:t>
            </a:r>
            <a:r>
              <a:rPr lang="fr-CA" dirty="0" smtClean="0"/>
              <a:t>qui nous les réfèrent</a:t>
            </a:r>
            <a:endParaRPr lang="fr-CA" dirty="0"/>
          </a:p>
        </p:txBody>
      </p:sp>
    </p:spTree>
    <p:extLst>
      <p:ext uri="{BB962C8B-B14F-4D97-AF65-F5344CB8AC3E}">
        <p14:creationId xmlns:p14="http://schemas.microsoft.com/office/powerpoint/2010/main" val="657714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3200" b="1" dirty="0" smtClean="0"/>
              <a:t/>
            </a:r>
            <a:br>
              <a:rPr lang="fr-CA" sz="3200" b="1" dirty="0" smtClean="0"/>
            </a:br>
            <a:r>
              <a:rPr lang="fr-CA" b="1" dirty="0"/>
              <a:t>Modèles </a:t>
            </a:r>
            <a:r>
              <a:rPr lang="fr-CA" b="1" dirty="0" smtClean="0"/>
              <a:t>analytiques </a:t>
            </a:r>
            <a:r>
              <a:rPr lang="fr-CA" sz="3200" dirty="0" smtClean="0">
                <a:solidFill>
                  <a:schemeClr val="tx1">
                    <a:lumMod val="65000"/>
                    <a:lumOff val="35000"/>
                  </a:schemeClr>
                </a:solidFill>
              </a:rPr>
              <a:t>p.25</a:t>
            </a:r>
            <a:endParaRPr lang="fr-CA" sz="3200" dirty="0">
              <a:solidFill>
                <a:schemeClr val="tx1">
                  <a:lumMod val="65000"/>
                  <a:lumOff val="35000"/>
                </a:schemeClr>
              </a:solidFill>
            </a:endParaRPr>
          </a:p>
        </p:txBody>
      </p:sp>
      <p:sp>
        <p:nvSpPr>
          <p:cNvPr id="3" name="Espace réservé du contenu 2"/>
          <p:cNvSpPr>
            <a:spLocks noGrp="1"/>
          </p:cNvSpPr>
          <p:nvPr>
            <p:ph idx="1"/>
            <p:custDataLst>
              <p:tags r:id="rId2"/>
            </p:custDataLst>
          </p:nvPr>
        </p:nvSpPr>
        <p:spPr/>
        <p:txBody>
          <a:bodyPr>
            <a:normAutofit fontScale="62500" lnSpcReduction="20000"/>
          </a:bodyPr>
          <a:lstStyle/>
          <a:p>
            <a:pPr lvl="0"/>
            <a:endParaRPr lang="fr-CA" sz="2800" dirty="0" smtClean="0"/>
          </a:p>
          <a:p>
            <a:pPr lvl="0"/>
            <a:r>
              <a:rPr lang="fr-CA" sz="2800" dirty="0" smtClean="0"/>
              <a:t>La </a:t>
            </a:r>
            <a:r>
              <a:rPr lang="fr-CA" sz="2800" dirty="0"/>
              <a:t>méprise quant au concept de la neutralité thérapeutique </a:t>
            </a:r>
            <a:r>
              <a:rPr lang="fr-CA" sz="2800" dirty="0" smtClean="0"/>
              <a:t>définie </a:t>
            </a:r>
            <a:r>
              <a:rPr lang="fr-CA" sz="2800" dirty="0"/>
              <a:t>en tant </a:t>
            </a:r>
            <a:r>
              <a:rPr lang="fr-CA" sz="2800" dirty="0" smtClean="0"/>
              <a:t>thérapeute-écran :</a:t>
            </a:r>
            <a:endParaRPr lang="fr-CA" sz="2800" dirty="0"/>
          </a:p>
          <a:p>
            <a:endParaRPr lang="fr-CA" sz="3300" dirty="0"/>
          </a:p>
          <a:p>
            <a:pPr lvl="2"/>
            <a:r>
              <a:rPr lang="fr-CA" sz="2800" dirty="0"/>
              <a:t>La neutralité n’équivaut pas à être distant, désengagé, ou pire encore, car ces attitudes sont en soi </a:t>
            </a:r>
            <a:r>
              <a:rPr lang="fr-CA" sz="2800" dirty="0" err="1" smtClean="0"/>
              <a:t>contrétransférentielles</a:t>
            </a:r>
            <a:r>
              <a:rPr lang="fr-CA" sz="2800" dirty="0" smtClean="0"/>
              <a:t>.</a:t>
            </a:r>
            <a:endParaRPr lang="fr-CA" sz="2800" dirty="0"/>
          </a:p>
          <a:p>
            <a:pPr marL="0" indent="0">
              <a:buNone/>
            </a:pPr>
            <a:r>
              <a:rPr lang="fr-CA" sz="3300" dirty="0"/>
              <a:t> </a:t>
            </a:r>
          </a:p>
          <a:p>
            <a:pPr lvl="2"/>
            <a:r>
              <a:rPr lang="fr-CA" sz="2800" dirty="0"/>
              <a:t>La neutralité équivaut une mise en résonance au patient, avec une acceptation de tous les aspects contradictoires du </a:t>
            </a:r>
            <a:r>
              <a:rPr lang="fr-CA" sz="2800" dirty="0" smtClean="0"/>
              <a:t>patient.</a:t>
            </a:r>
          </a:p>
          <a:p>
            <a:pPr lvl="2"/>
            <a:endParaRPr lang="fr-CA" sz="2800" dirty="0" smtClean="0"/>
          </a:p>
          <a:p>
            <a:pPr lvl="2"/>
            <a:r>
              <a:rPr lang="fr-CA" sz="2800" dirty="0" smtClean="0"/>
              <a:t>Telle que suggérée </a:t>
            </a:r>
            <a:r>
              <a:rPr lang="fr-CA" sz="2800" dirty="0"/>
              <a:t>par </a:t>
            </a:r>
            <a:r>
              <a:rPr lang="fr-CA" sz="2800" dirty="0" err="1"/>
              <a:t>Kernberg</a:t>
            </a:r>
            <a:r>
              <a:rPr lang="fr-CA" sz="2800" dirty="0"/>
              <a:t>, la neutralité consiste à se </a:t>
            </a:r>
            <a:r>
              <a:rPr lang="fr-CA" sz="2800" dirty="0" smtClean="0"/>
              <a:t>positionner </a:t>
            </a:r>
            <a:r>
              <a:rPr lang="fr-CA" sz="2800" dirty="0"/>
              <a:t>au centre de soi, à égale distance de chaque côté </a:t>
            </a:r>
            <a:r>
              <a:rPr lang="fr-CA" sz="2800" dirty="0" smtClean="0"/>
              <a:t>du conflit.</a:t>
            </a:r>
            <a:endParaRPr lang="fr-CA" sz="2800" dirty="0"/>
          </a:p>
          <a:p>
            <a:pPr marL="0" indent="0">
              <a:buNone/>
            </a:pPr>
            <a:r>
              <a:rPr lang="fr-CA" sz="2800" dirty="0"/>
              <a:t> </a:t>
            </a:r>
            <a:endParaRPr lang="fr-CA" sz="4500" dirty="0"/>
          </a:p>
          <a:p>
            <a:pPr lvl="2"/>
            <a:r>
              <a:rPr lang="fr-CA" sz="2900" dirty="0"/>
              <a:t>La non-considération des significations personnelles de l’événement traumatique pour le </a:t>
            </a:r>
            <a:r>
              <a:rPr lang="fr-CA" sz="2900" dirty="0" smtClean="0"/>
              <a:t>psychothérapeute.</a:t>
            </a:r>
            <a:endParaRPr lang="fr-CA" sz="2900" dirty="0"/>
          </a:p>
          <a:p>
            <a:pPr marL="0" indent="0">
              <a:buNone/>
            </a:pPr>
            <a:r>
              <a:rPr lang="fr-CA" sz="2800" dirty="0"/>
              <a:t> </a:t>
            </a:r>
          </a:p>
          <a:p>
            <a:endParaRPr lang="fr-CA" dirty="0"/>
          </a:p>
        </p:txBody>
      </p:sp>
    </p:spTree>
    <p:extLst>
      <p:ext uri="{BB962C8B-B14F-4D97-AF65-F5344CB8AC3E}">
        <p14:creationId xmlns:p14="http://schemas.microsoft.com/office/powerpoint/2010/main" val="299422712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Le modèle intégratif de Gaston </a:t>
            </a:r>
            <a:r>
              <a:rPr lang="fr-CA" sz="3600" dirty="0"/>
              <a:t>(1995) </a:t>
            </a:r>
            <a:endParaRPr lang="fr-CA" dirty="0"/>
          </a:p>
        </p:txBody>
      </p:sp>
      <p:sp>
        <p:nvSpPr>
          <p:cNvPr id="3" name="Espace réservé du contenu 2"/>
          <p:cNvSpPr>
            <a:spLocks noGrp="1"/>
          </p:cNvSpPr>
          <p:nvPr>
            <p:ph idx="1"/>
            <p:custDataLst>
              <p:tags r:id="rId2"/>
            </p:custDataLst>
          </p:nvPr>
        </p:nvSpPr>
        <p:spPr/>
        <p:txBody>
          <a:bodyPr>
            <a:normAutofit/>
          </a:bodyPr>
          <a:lstStyle/>
          <a:p>
            <a:pPr lvl="0"/>
            <a:r>
              <a:rPr lang="fr-CA" dirty="0"/>
              <a:t>Les personnes soignées à TRAUMA</a:t>
            </a:r>
            <a:r>
              <a:rPr lang="fr-CA" i="1" dirty="0"/>
              <a:t>TYS </a:t>
            </a:r>
            <a:r>
              <a:rPr lang="fr-CA" dirty="0"/>
              <a:t>présentent usuellement un ÉSPT sévère, avec comorbidité, limitations fonctionnelles et un trouble de la personnalité selon les modèles de </a:t>
            </a:r>
            <a:r>
              <a:rPr lang="fr-CA" dirty="0" err="1"/>
              <a:t>Masterson</a:t>
            </a:r>
            <a:r>
              <a:rPr lang="fr-CA" dirty="0"/>
              <a:t> et de Bowlby (tel que suggéré par </a:t>
            </a:r>
            <a:r>
              <a:rPr lang="fr-CA" dirty="0" err="1"/>
              <a:t>Masterson</a:t>
            </a:r>
            <a:r>
              <a:rPr lang="fr-CA" dirty="0"/>
              <a:t>, la nomenclature du DSM pour les troubles de la personnalité identifie plutôt les mécanismes de défense majeurs de la personne que le monde relationnel à soi et à autrui, ce qui n’offre que des pistes d’intervention limitées</a:t>
            </a:r>
            <a:r>
              <a:rPr lang="fr-CA" dirty="0" smtClean="0"/>
              <a:t>)</a:t>
            </a:r>
            <a:endParaRPr lang="fr-CA" b="1" dirty="0"/>
          </a:p>
          <a:p>
            <a:endParaRPr lang="fr-CA" dirty="0"/>
          </a:p>
          <a:p>
            <a:endParaRPr lang="fr-CA" dirty="0"/>
          </a:p>
        </p:txBody>
      </p:sp>
    </p:spTree>
    <p:extLst>
      <p:ext uri="{BB962C8B-B14F-4D97-AF65-F5344CB8AC3E}">
        <p14:creationId xmlns:p14="http://schemas.microsoft.com/office/powerpoint/2010/main" val="112282318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Le modèle intégratif de Gaston </a:t>
            </a:r>
            <a:r>
              <a:rPr lang="fr-CA" sz="3600" dirty="0"/>
              <a:t>(1995) </a:t>
            </a:r>
            <a:endParaRPr lang="fr-CA" dirty="0"/>
          </a:p>
        </p:txBody>
      </p:sp>
      <p:sp>
        <p:nvSpPr>
          <p:cNvPr id="3" name="Espace réservé du contenu 2"/>
          <p:cNvSpPr>
            <a:spLocks noGrp="1"/>
          </p:cNvSpPr>
          <p:nvPr>
            <p:ph idx="1"/>
            <p:custDataLst>
              <p:tags r:id="rId2"/>
            </p:custDataLst>
          </p:nvPr>
        </p:nvSpPr>
        <p:spPr/>
        <p:txBody>
          <a:bodyPr>
            <a:normAutofit/>
          </a:bodyPr>
          <a:lstStyle/>
          <a:p>
            <a:pPr lvl="0"/>
            <a:r>
              <a:rPr lang="fr-CA" dirty="0"/>
              <a:t>La psychothérapie y est offerte selon le modèle intégratif de Gaston (1995</a:t>
            </a:r>
            <a:r>
              <a:rPr lang="fr-CA" dirty="0" smtClean="0"/>
              <a:t>)</a:t>
            </a:r>
            <a:endParaRPr lang="fr-CA" b="1" dirty="0"/>
          </a:p>
          <a:p>
            <a:pPr marL="0" indent="0">
              <a:buNone/>
            </a:pPr>
            <a:endParaRPr lang="fr-CA" dirty="0"/>
          </a:p>
          <a:p>
            <a:pPr algn="ctr"/>
            <a:r>
              <a:rPr lang="fr-CA" i="1" dirty="0"/>
              <a:t>Vu la flexibilité du modèle, les psychothérapeutes ont la </a:t>
            </a:r>
            <a:r>
              <a:rPr lang="fr-CA" i="1" dirty="0" smtClean="0"/>
              <a:t>latitude</a:t>
            </a:r>
            <a:r>
              <a:rPr lang="fr-CA" b="1" dirty="0"/>
              <a:t> </a:t>
            </a:r>
            <a:r>
              <a:rPr lang="fr-CA" i="1" dirty="0" smtClean="0"/>
              <a:t>d’intervenir </a:t>
            </a:r>
            <a:r>
              <a:rPr lang="fr-CA" i="1" dirty="0"/>
              <a:t>en fonction des meilleurs intérêts de la personne plutôt que d’appliquer une technique ou de suivre une </a:t>
            </a:r>
            <a:r>
              <a:rPr lang="fr-CA" i="1" dirty="0" smtClean="0"/>
              <a:t>séquence </a:t>
            </a:r>
            <a:r>
              <a:rPr lang="fr-CA" i="1" dirty="0"/>
              <a:t>précise de </a:t>
            </a:r>
            <a:r>
              <a:rPr lang="fr-CA" i="1" dirty="0" smtClean="0"/>
              <a:t>techniques</a:t>
            </a:r>
            <a:endParaRPr lang="fr-CA" b="1" dirty="0"/>
          </a:p>
          <a:p>
            <a:pPr marL="0" indent="0">
              <a:buNone/>
            </a:pPr>
            <a:r>
              <a:rPr lang="fr-CA" dirty="0"/>
              <a:t/>
            </a:r>
            <a:br>
              <a:rPr lang="fr-CA" dirty="0"/>
            </a:br>
            <a:endParaRPr lang="fr-CA" dirty="0"/>
          </a:p>
        </p:txBody>
      </p:sp>
    </p:spTree>
    <p:extLst>
      <p:ext uri="{BB962C8B-B14F-4D97-AF65-F5344CB8AC3E}">
        <p14:creationId xmlns:p14="http://schemas.microsoft.com/office/powerpoint/2010/main" val="172904314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smtClean="0"/>
              <a:t>L’efficacité </a:t>
            </a:r>
            <a:endParaRPr lang="fr-CA" dirty="0"/>
          </a:p>
        </p:txBody>
      </p:sp>
      <p:sp>
        <p:nvSpPr>
          <p:cNvPr id="3" name="Espace réservé du contenu 2"/>
          <p:cNvSpPr>
            <a:spLocks noGrp="1"/>
          </p:cNvSpPr>
          <p:nvPr>
            <p:ph idx="1"/>
            <p:custDataLst>
              <p:tags r:id="rId2"/>
            </p:custDataLst>
          </p:nvPr>
        </p:nvSpPr>
        <p:spPr/>
        <p:txBody>
          <a:bodyPr/>
          <a:lstStyle/>
          <a:p>
            <a:pPr lvl="0"/>
            <a:r>
              <a:rPr lang="fr-CA" sz="2800" dirty="0"/>
              <a:t>Selon une étude indépendante de l’équipe de recherche du Dr Brunet, professeur de psychiatrie à l’Université McGill, ayant examiné 100 dossiers de TRAUMA</a:t>
            </a:r>
            <a:r>
              <a:rPr lang="fr-CA" sz="2800" i="1" dirty="0"/>
              <a:t>TYS</a:t>
            </a:r>
            <a:r>
              <a:rPr lang="fr-CA" sz="2800" dirty="0"/>
              <a:t> sélectionnés au hasard en 2004, </a:t>
            </a:r>
          </a:p>
          <a:p>
            <a:pPr marL="0" indent="0">
              <a:buNone/>
            </a:pPr>
            <a:endParaRPr lang="fr-CA" sz="2800" dirty="0"/>
          </a:p>
          <a:p>
            <a:pPr lvl="2"/>
            <a:r>
              <a:rPr lang="fr-CA" sz="2400" dirty="0"/>
              <a:t>La durée moyenne de la psychothérapie est de 9 mois, allant de plusieurs semaines à plusieurs mois et parfois quelques années</a:t>
            </a:r>
            <a:endParaRPr lang="fr-CA" sz="3200" b="1" dirty="0"/>
          </a:p>
          <a:p>
            <a:pPr marL="0" indent="0">
              <a:buNone/>
            </a:pPr>
            <a:endParaRPr lang="fr-CA" sz="2800" dirty="0"/>
          </a:p>
        </p:txBody>
      </p:sp>
    </p:spTree>
    <p:extLst>
      <p:ext uri="{BB962C8B-B14F-4D97-AF65-F5344CB8AC3E}">
        <p14:creationId xmlns:p14="http://schemas.microsoft.com/office/powerpoint/2010/main" val="156358076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a:t>
            </a:r>
          </a:p>
        </p:txBody>
      </p:sp>
      <p:sp>
        <p:nvSpPr>
          <p:cNvPr id="3" name="Espace réservé du contenu 2"/>
          <p:cNvSpPr>
            <a:spLocks noGrp="1"/>
          </p:cNvSpPr>
          <p:nvPr>
            <p:ph idx="1"/>
            <p:custDataLst>
              <p:tags r:id="rId2"/>
            </p:custDataLst>
          </p:nvPr>
        </p:nvSpPr>
        <p:spPr/>
        <p:txBody>
          <a:bodyPr>
            <a:normAutofit/>
          </a:bodyPr>
          <a:lstStyle/>
          <a:p>
            <a:pPr lvl="2">
              <a:buFont typeface="Wingdings" panose="05000000000000000000" pitchFamily="2" charset="2"/>
              <a:buChar char="§"/>
            </a:pPr>
            <a:r>
              <a:rPr lang="fr-CA" sz="2400" dirty="0" smtClean="0"/>
              <a:t>À </a:t>
            </a:r>
            <a:r>
              <a:rPr lang="fr-CA" sz="2400" dirty="0"/>
              <a:t>l’aide du ‘</a:t>
            </a:r>
            <a:r>
              <a:rPr lang="fr-CA" sz="2400" i="1" dirty="0" err="1"/>
              <a:t>Structured</a:t>
            </a:r>
            <a:r>
              <a:rPr lang="fr-CA" sz="2400" i="1" dirty="0"/>
              <a:t> Clinical Interview for </a:t>
            </a:r>
            <a:r>
              <a:rPr lang="fr-CA" sz="2400" i="1" dirty="0" smtClean="0"/>
              <a:t>DSM-IV-</a:t>
            </a:r>
            <a:r>
              <a:rPr lang="fr-CA" sz="2400" dirty="0" smtClean="0"/>
              <a:t>ÉSPT’, </a:t>
            </a:r>
            <a:r>
              <a:rPr lang="fr-CA" sz="2400" dirty="0"/>
              <a:t>des diagnostics psychologiques avaient été complétés pour chaque patient, avant et après la psychothérapie. Il fut trouvé que :</a:t>
            </a:r>
          </a:p>
          <a:p>
            <a:pPr marL="0" indent="0">
              <a:buNone/>
            </a:pPr>
            <a:endParaRPr lang="fr-CA" sz="2800" dirty="0"/>
          </a:p>
          <a:p>
            <a:pPr lvl="1"/>
            <a:r>
              <a:rPr lang="fr-CA" dirty="0"/>
              <a:t>Le taux de rémission de l’ÉSPT était de 96 % </a:t>
            </a:r>
            <a:r>
              <a:rPr lang="fr-CA" dirty="0" smtClean="0"/>
              <a:t>:</a:t>
            </a:r>
            <a:endParaRPr lang="fr-CA" sz="2800" dirty="0"/>
          </a:p>
          <a:p>
            <a:pPr marL="393192" lvl="1" indent="0">
              <a:buNone/>
            </a:pPr>
            <a:r>
              <a:rPr lang="fr-CA" dirty="0" smtClean="0"/>
              <a:t>    48 </a:t>
            </a:r>
            <a:r>
              <a:rPr lang="fr-CA" dirty="0"/>
              <a:t>% </a:t>
            </a:r>
            <a:r>
              <a:rPr lang="fr-CA" dirty="0" smtClean="0"/>
              <a:t>complète </a:t>
            </a:r>
            <a:r>
              <a:rPr lang="fr-CA" dirty="0"/>
              <a:t>et 48 % partielle (i.e. symptômes </a:t>
            </a:r>
            <a:endParaRPr lang="fr-CA" dirty="0" smtClean="0"/>
          </a:p>
          <a:p>
            <a:pPr marL="393192" lvl="1" indent="0">
              <a:buNone/>
            </a:pPr>
            <a:r>
              <a:rPr lang="fr-CA" dirty="0"/>
              <a:t> </a:t>
            </a:r>
            <a:r>
              <a:rPr lang="fr-CA" dirty="0" smtClean="0"/>
              <a:t>   résiduels</a:t>
            </a:r>
            <a:r>
              <a:rPr lang="fr-CA" dirty="0"/>
              <a:t>)</a:t>
            </a:r>
          </a:p>
          <a:p>
            <a:pPr lvl="1"/>
            <a:r>
              <a:rPr lang="fr-CA" dirty="0"/>
              <a:t>4 % des personnes soignées demeurant symptomatiques et dysfonctionnelles</a:t>
            </a:r>
          </a:p>
          <a:p>
            <a:endParaRPr lang="fr-CA" dirty="0"/>
          </a:p>
        </p:txBody>
      </p:sp>
    </p:spTree>
    <p:extLst>
      <p:ext uri="{BB962C8B-B14F-4D97-AF65-F5344CB8AC3E}">
        <p14:creationId xmlns:p14="http://schemas.microsoft.com/office/powerpoint/2010/main" val="97720535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a:t>
            </a:r>
          </a:p>
        </p:txBody>
      </p:sp>
      <p:sp>
        <p:nvSpPr>
          <p:cNvPr id="3" name="Espace réservé du contenu 2"/>
          <p:cNvSpPr>
            <a:spLocks noGrp="1"/>
          </p:cNvSpPr>
          <p:nvPr>
            <p:ph idx="1"/>
            <p:custDataLst>
              <p:tags r:id="rId2"/>
            </p:custDataLst>
          </p:nvPr>
        </p:nvSpPr>
        <p:spPr/>
        <p:txBody>
          <a:bodyPr/>
          <a:lstStyle/>
          <a:p>
            <a:pPr lvl="0"/>
            <a:r>
              <a:rPr lang="fr-CA" dirty="0"/>
              <a:t>Une étude de </a:t>
            </a:r>
            <a:r>
              <a:rPr lang="fr-CA" dirty="0" err="1"/>
              <a:t>neuroimagerie</a:t>
            </a:r>
            <a:r>
              <a:rPr lang="fr-CA" dirty="0"/>
              <a:t> de 18 personnes soignées à TRAUMA</a:t>
            </a:r>
            <a:r>
              <a:rPr lang="fr-CA" i="1" dirty="0"/>
              <a:t>TYS</a:t>
            </a:r>
            <a:r>
              <a:rPr lang="fr-CA" dirty="0"/>
              <a:t>, ayant un ÉSPT sévère avec </a:t>
            </a:r>
            <a:r>
              <a:rPr lang="fr-CA" dirty="0" smtClean="0"/>
              <a:t>comorbidité </a:t>
            </a:r>
            <a:r>
              <a:rPr lang="fr-CA" dirty="0"/>
              <a:t>et limitations fonctionnelles (</a:t>
            </a:r>
            <a:r>
              <a:rPr lang="fr-CA" dirty="0" err="1"/>
              <a:t>Dickie</a:t>
            </a:r>
            <a:r>
              <a:rPr lang="fr-CA" dirty="0"/>
              <a:t> et al., 2011), dont 45 % prenaient un psychotrope (</a:t>
            </a:r>
            <a:r>
              <a:rPr lang="fr-CA" dirty="0" err="1"/>
              <a:t>Dickie</a:t>
            </a:r>
            <a:r>
              <a:rPr lang="fr-CA" dirty="0"/>
              <a:t>, 2014, communication personnelle), a  démontré à l’aide de la résonnance magnétique </a:t>
            </a:r>
            <a:r>
              <a:rPr lang="fr-CA" dirty="0" err="1"/>
              <a:t>fMRI</a:t>
            </a:r>
            <a:r>
              <a:rPr lang="fr-CA" dirty="0"/>
              <a:t> et du ‘</a:t>
            </a:r>
            <a:r>
              <a:rPr lang="fr-CA" i="1" dirty="0" err="1"/>
              <a:t>Clinician’s</a:t>
            </a:r>
            <a:r>
              <a:rPr lang="fr-CA" i="1" dirty="0"/>
              <a:t> </a:t>
            </a:r>
            <a:r>
              <a:rPr lang="fr-CA" i="1" dirty="0" err="1"/>
              <a:t>Administered</a:t>
            </a:r>
            <a:r>
              <a:rPr lang="fr-CA" i="1" dirty="0"/>
              <a:t> </a:t>
            </a:r>
            <a:r>
              <a:rPr lang="fr-CA" i="1" dirty="0" smtClean="0"/>
              <a:t>ÉSPT </a:t>
            </a:r>
            <a:r>
              <a:rPr lang="fr-CA" i="1" dirty="0" err="1"/>
              <a:t>Scale</a:t>
            </a:r>
            <a:r>
              <a:rPr lang="fr-CA" i="1" dirty="0"/>
              <a:t>’ (CAPS)</a:t>
            </a:r>
            <a:r>
              <a:rPr lang="fr-CA" dirty="0"/>
              <a:t> que :</a:t>
            </a:r>
          </a:p>
          <a:p>
            <a:endParaRPr lang="fr-CA" dirty="0"/>
          </a:p>
        </p:txBody>
      </p:sp>
    </p:spTree>
    <p:extLst>
      <p:ext uri="{BB962C8B-B14F-4D97-AF65-F5344CB8AC3E}">
        <p14:creationId xmlns:p14="http://schemas.microsoft.com/office/powerpoint/2010/main" val="9854951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L’efficacité </a:t>
            </a:r>
          </a:p>
        </p:txBody>
      </p:sp>
      <p:sp>
        <p:nvSpPr>
          <p:cNvPr id="3" name="Espace réservé du contenu 2"/>
          <p:cNvSpPr>
            <a:spLocks noGrp="1"/>
          </p:cNvSpPr>
          <p:nvPr>
            <p:ph idx="1"/>
            <p:custDataLst>
              <p:tags r:id="rId2"/>
            </p:custDataLst>
          </p:nvPr>
        </p:nvSpPr>
        <p:spPr/>
        <p:txBody>
          <a:bodyPr>
            <a:normAutofit fontScale="77500" lnSpcReduction="20000"/>
          </a:bodyPr>
          <a:lstStyle/>
          <a:p>
            <a:pPr lvl="0"/>
            <a:r>
              <a:rPr lang="fr-CA" dirty="0"/>
              <a:t>6 à 9 mois après le début de la psychothérapie (certains la poursuivant), le taux de rémission de l’ÉSPT était de 65%.</a:t>
            </a:r>
          </a:p>
          <a:p>
            <a:pPr marL="0" indent="0">
              <a:buNone/>
            </a:pPr>
            <a:r>
              <a:rPr lang="fr-CA" dirty="0"/>
              <a:t> </a:t>
            </a:r>
          </a:p>
          <a:p>
            <a:pPr lvl="0"/>
            <a:r>
              <a:rPr lang="fr-CA" dirty="0"/>
              <a:t>Les changements symptomatiques de l’ÉSPT étaient associés à des changements d’activation neurobiologique, à la présentation d’images de visages apeurés, aux sites cérébraux suivants :</a:t>
            </a:r>
          </a:p>
          <a:p>
            <a:pPr marL="0" indent="0">
              <a:buNone/>
            </a:pPr>
            <a:endParaRPr lang="fr-CA" dirty="0"/>
          </a:p>
          <a:p>
            <a:pPr lvl="0"/>
            <a:r>
              <a:rPr lang="fr-CA" dirty="0"/>
              <a:t>L</a:t>
            </a:r>
            <a:r>
              <a:rPr lang="fr-CA" dirty="0" smtClean="0"/>
              <a:t>’amygdale </a:t>
            </a:r>
            <a:r>
              <a:rPr lang="fr-CA" dirty="0"/>
              <a:t>(le site de la mémoire conditionnée et émotionnelle, de l’anxiété, de la peur, de la colère, etc.)</a:t>
            </a:r>
          </a:p>
          <a:p>
            <a:pPr marL="0" indent="0">
              <a:buNone/>
            </a:pPr>
            <a:endParaRPr lang="fr-CA" dirty="0"/>
          </a:p>
          <a:p>
            <a:pPr lvl="0"/>
            <a:r>
              <a:rPr lang="fr-CA" dirty="0"/>
              <a:t>L</a:t>
            </a:r>
            <a:r>
              <a:rPr lang="fr-CA" dirty="0" smtClean="0"/>
              <a:t>’hippocampe </a:t>
            </a:r>
            <a:r>
              <a:rPr lang="fr-CA" dirty="0"/>
              <a:t>(le site de la mémoire non émotionnelle, de l’intégration d’informations complexes, de la mémoire spatio-temporelle, etc.) </a:t>
            </a:r>
          </a:p>
          <a:p>
            <a:pPr marL="0" indent="0">
              <a:buNone/>
            </a:pPr>
            <a:endParaRPr lang="fr-CA" dirty="0"/>
          </a:p>
          <a:p>
            <a:pPr lvl="0"/>
            <a:r>
              <a:rPr lang="fr-CA" dirty="0"/>
              <a:t>L</a:t>
            </a:r>
            <a:r>
              <a:rPr lang="fr-CA" dirty="0" smtClean="0"/>
              <a:t>e </a:t>
            </a:r>
            <a:r>
              <a:rPr lang="fr-CA" dirty="0"/>
              <a:t>cortex préfrontal antérieur </a:t>
            </a:r>
            <a:r>
              <a:rPr lang="fr-CA" dirty="0" err="1"/>
              <a:t>cingulaire</a:t>
            </a:r>
            <a:r>
              <a:rPr lang="fr-CA" dirty="0"/>
              <a:t> (le site de la modulation des affects et des comportements affectifs, etc.)</a:t>
            </a:r>
          </a:p>
          <a:p>
            <a:endParaRPr lang="fr-CA" dirty="0"/>
          </a:p>
        </p:txBody>
      </p:sp>
    </p:spTree>
    <p:extLst>
      <p:ext uri="{BB962C8B-B14F-4D97-AF65-F5344CB8AC3E}">
        <p14:creationId xmlns:p14="http://schemas.microsoft.com/office/powerpoint/2010/main" val="79550348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b="1" dirty="0"/>
              <a:t>Les ingrédients essentiels pour soigner l’ÉSPT </a:t>
            </a:r>
            <a:r>
              <a:rPr lang="fr-CA" sz="4000" b="1" dirty="0" smtClean="0"/>
              <a:t>(</a:t>
            </a:r>
            <a:r>
              <a:rPr lang="fr-CA" sz="3600" b="1" dirty="0" smtClean="0"/>
              <a:t>les facteurs cliniques) </a:t>
            </a:r>
            <a:r>
              <a:rPr lang="fr-CA" sz="3200" b="1" dirty="0" smtClean="0"/>
              <a:t>p</a:t>
            </a:r>
            <a:r>
              <a:rPr lang="fr-CA" sz="3200" b="1" dirty="0"/>
              <a:t>. 93 </a:t>
            </a:r>
            <a:endParaRPr lang="fr-CA" sz="3200" dirty="0"/>
          </a:p>
        </p:txBody>
      </p:sp>
      <p:sp>
        <p:nvSpPr>
          <p:cNvPr id="3" name="Espace réservé du contenu 2"/>
          <p:cNvSpPr>
            <a:spLocks noGrp="1"/>
          </p:cNvSpPr>
          <p:nvPr>
            <p:ph idx="1"/>
            <p:custDataLst>
              <p:tags r:id="rId2"/>
            </p:custDataLst>
          </p:nvPr>
        </p:nvSpPr>
        <p:spPr/>
        <p:txBody>
          <a:bodyPr/>
          <a:lstStyle/>
          <a:p>
            <a:pPr lvl="0"/>
            <a:r>
              <a:rPr lang="fr-CA" b="1" dirty="0" smtClean="0"/>
              <a:t>Les facteurs </a:t>
            </a:r>
            <a:r>
              <a:rPr lang="fr-CA" b="1" dirty="0"/>
              <a:t>cliniques d’importance </a:t>
            </a:r>
            <a:r>
              <a:rPr lang="fr-CA" dirty="0"/>
              <a:t>selon Horowitz (1984) et Gaston (1995) sont </a:t>
            </a:r>
            <a:r>
              <a:rPr lang="fr-CA" dirty="0" smtClean="0"/>
              <a:t>:</a:t>
            </a:r>
          </a:p>
          <a:p>
            <a:pPr marL="0" lvl="0" indent="0">
              <a:buNone/>
            </a:pPr>
            <a:endParaRPr lang="fr-CA" dirty="0"/>
          </a:p>
          <a:p>
            <a:pPr lvl="0"/>
            <a:r>
              <a:rPr lang="fr-CA" dirty="0"/>
              <a:t>Offrir une intervention rapide, sinon il y a enkystement de l’ÉSPT et s’y </a:t>
            </a:r>
            <a:r>
              <a:rPr lang="fr-CA" dirty="0" smtClean="0"/>
              <a:t>ajoute </a:t>
            </a:r>
            <a:r>
              <a:rPr lang="fr-CA" dirty="0"/>
              <a:t>des complications neurobiologiques, psychologiques et environnementales </a:t>
            </a:r>
          </a:p>
          <a:p>
            <a:endParaRPr lang="fr-CA" dirty="0"/>
          </a:p>
        </p:txBody>
      </p:sp>
    </p:spTree>
    <p:extLst>
      <p:ext uri="{BB962C8B-B14F-4D97-AF65-F5344CB8AC3E}">
        <p14:creationId xmlns:p14="http://schemas.microsoft.com/office/powerpoint/2010/main" val="5537610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800" b="1" dirty="0"/>
              <a:t>L</a:t>
            </a:r>
            <a:r>
              <a:rPr lang="fr-CA" sz="4400" b="1" dirty="0" smtClean="0"/>
              <a:t>es </a:t>
            </a:r>
            <a:r>
              <a:rPr lang="fr-CA" sz="4400" b="1" dirty="0"/>
              <a:t>facteurs </a:t>
            </a:r>
            <a:r>
              <a:rPr lang="fr-CA" sz="4400" b="1" dirty="0" smtClean="0"/>
              <a:t>cliniques</a:t>
            </a:r>
            <a:endParaRPr lang="fr-CA" sz="4000" dirty="0"/>
          </a:p>
        </p:txBody>
      </p:sp>
      <p:sp>
        <p:nvSpPr>
          <p:cNvPr id="3" name="Espace réservé du contenu 2"/>
          <p:cNvSpPr>
            <a:spLocks noGrp="1"/>
          </p:cNvSpPr>
          <p:nvPr>
            <p:ph idx="1"/>
            <p:custDataLst>
              <p:tags r:id="rId2"/>
            </p:custDataLst>
          </p:nvPr>
        </p:nvSpPr>
        <p:spPr/>
        <p:txBody>
          <a:bodyPr>
            <a:normAutofit fontScale="85000" lnSpcReduction="20000"/>
          </a:bodyPr>
          <a:lstStyle/>
          <a:p>
            <a:pPr algn="ctr"/>
            <a:r>
              <a:rPr lang="fr-CA" dirty="0"/>
              <a:t>***</a:t>
            </a:r>
          </a:p>
          <a:p>
            <a:pPr lvl="0"/>
            <a:r>
              <a:rPr lang="fr-CA" dirty="0"/>
              <a:t>Accueillir (dès la prise de rendez-vous, dès la salle d’attente) </a:t>
            </a:r>
          </a:p>
          <a:p>
            <a:pPr marL="0" indent="0">
              <a:buNone/>
            </a:pPr>
            <a:r>
              <a:rPr lang="fr-CA" dirty="0"/>
              <a:t> </a:t>
            </a:r>
          </a:p>
          <a:p>
            <a:pPr lvl="0"/>
            <a:r>
              <a:rPr lang="fr-CA" dirty="0"/>
              <a:t>Écouter, être attentif </a:t>
            </a:r>
          </a:p>
          <a:p>
            <a:endParaRPr lang="fr-CA" dirty="0"/>
          </a:p>
          <a:p>
            <a:pPr lvl="0"/>
            <a:r>
              <a:rPr lang="fr-CA" dirty="0"/>
              <a:t>Procurer des reflets et des reformulations empathiques</a:t>
            </a:r>
          </a:p>
          <a:p>
            <a:pPr marL="0" indent="0">
              <a:buNone/>
            </a:pPr>
            <a:endParaRPr lang="fr-CA" dirty="0"/>
          </a:p>
          <a:p>
            <a:pPr lvl="0"/>
            <a:r>
              <a:rPr lang="fr-CA" dirty="0"/>
              <a:t>Reconnaître, avec le patient, la contribution de la réalité externe à l’ÉSPT (‘’Ce type vous a vraiment causé du tort.’’)</a:t>
            </a:r>
          </a:p>
          <a:p>
            <a:pPr marL="0" indent="0">
              <a:buNone/>
            </a:pPr>
            <a:endParaRPr lang="fr-CA" dirty="0"/>
          </a:p>
          <a:p>
            <a:pPr lvl="0"/>
            <a:r>
              <a:rPr lang="fr-CA" dirty="0"/>
              <a:t>Procéder de la périphérie (les situations et problèmes externes) vers le cœur du traumatisme (le pire moment de l’événement traumatique), s’il y a lieu</a:t>
            </a:r>
          </a:p>
          <a:p>
            <a:endParaRPr lang="fr-CA" dirty="0"/>
          </a:p>
        </p:txBody>
      </p:sp>
    </p:spTree>
    <p:extLst>
      <p:ext uri="{BB962C8B-B14F-4D97-AF65-F5344CB8AC3E}">
        <p14:creationId xmlns:p14="http://schemas.microsoft.com/office/powerpoint/2010/main" val="214540586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CA" sz="4000" b="1" dirty="0"/>
              <a:t>L</a:t>
            </a:r>
            <a:r>
              <a:rPr lang="fr-CA" sz="3600" b="1" dirty="0"/>
              <a:t>es facteurs cliniques</a:t>
            </a:r>
            <a:endParaRPr lang="fr-CA" sz="3600" dirty="0"/>
          </a:p>
        </p:txBody>
      </p:sp>
      <p:sp>
        <p:nvSpPr>
          <p:cNvPr id="3" name="Espace réservé du contenu 2"/>
          <p:cNvSpPr>
            <a:spLocks noGrp="1"/>
          </p:cNvSpPr>
          <p:nvPr>
            <p:ph idx="1"/>
            <p:custDataLst>
              <p:tags r:id="rId2"/>
            </p:custDataLst>
          </p:nvPr>
        </p:nvSpPr>
        <p:spPr/>
        <p:txBody>
          <a:bodyPr>
            <a:normAutofit fontScale="92500"/>
          </a:bodyPr>
          <a:lstStyle/>
          <a:p>
            <a:pPr lvl="0"/>
            <a:r>
              <a:rPr lang="fr-CA" dirty="0"/>
              <a:t>Explorer activement l’ÉSPT, ses manifestations concrètes (avec analyse fonctionnelle) et la situation de vie actuelle de la personne, en aidant à spécifier (‘</a:t>
            </a:r>
            <a:r>
              <a:rPr lang="fr-CA" dirty="0" smtClean="0"/>
              <a:t>’cette </a:t>
            </a:r>
            <a:r>
              <a:rPr lang="fr-CA" dirty="0"/>
              <a:t>semaine, combien de fois avez-vous vécu un cauchemar ?’’, puis ‘</a:t>
            </a:r>
            <a:r>
              <a:rPr lang="fr-CA" dirty="0" smtClean="0"/>
              <a:t>’que </a:t>
            </a:r>
            <a:r>
              <a:rPr lang="fr-CA" dirty="0"/>
              <a:t>s’est-il passé la journée précédant ce cauchemar ?’’, puis ‘</a:t>
            </a:r>
            <a:r>
              <a:rPr lang="fr-CA" dirty="0" smtClean="0"/>
              <a:t>’qu’avez-fait </a:t>
            </a:r>
            <a:r>
              <a:rPr lang="fr-CA" dirty="0"/>
              <a:t>en vous réveillant de ce cauchemar ?’’)</a:t>
            </a:r>
          </a:p>
          <a:p>
            <a:pPr marL="0" indent="0">
              <a:buNone/>
            </a:pPr>
            <a:endParaRPr lang="fr-CA" dirty="0"/>
          </a:p>
          <a:p>
            <a:pPr lvl="0"/>
            <a:r>
              <a:rPr lang="fr-CA" dirty="0"/>
              <a:t>Procurer une présence empathique et des interventions empathiques face à la souffrance de la personne, exprimée ou non (‘‘Avec tout ce qui vous est arrivé, je comprendrais que vous </a:t>
            </a:r>
            <a:r>
              <a:rPr lang="fr-CA" dirty="0" smtClean="0"/>
              <a:t>soyez </a:t>
            </a:r>
            <a:r>
              <a:rPr lang="fr-CA" dirty="0"/>
              <a:t>en détresse.‘‘)</a:t>
            </a:r>
          </a:p>
          <a:p>
            <a:endParaRPr lang="fr-CA" dirty="0"/>
          </a:p>
        </p:txBody>
      </p:sp>
    </p:spTree>
    <p:extLst>
      <p:ext uri="{BB962C8B-B14F-4D97-AF65-F5344CB8AC3E}">
        <p14:creationId xmlns:p14="http://schemas.microsoft.com/office/powerpoint/2010/main" val="24088431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6000" b="1" dirty="0"/>
              <a:t>L</a:t>
            </a:r>
            <a:r>
              <a:rPr lang="fr-CA" sz="5400" b="1" dirty="0"/>
              <a:t>es facteurs cliniques</a:t>
            </a:r>
            <a:endParaRPr lang="fr-CA" dirty="0"/>
          </a:p>
        </p:txBody>
      </p:sp>
      <p:sp>
        <p:nvSpPr>
          <p:cNvPr id="3" name="Espace réservé du contenu 2"/>
          <p:cNvSpPr>
            <a:spLocks noGrp="1"/>
          </p:cNvSpPr>
          <p:nvPr>
            <p:ph idx="1"/>
            <p:custDataLst>
              <p:tags r:id="rId2"/>
            </p:custDataLst>
          </p:nvPr>
        </p:nvSpPr>
        <p:spPr/>
        <p:txBody>
          <a:bodyPr>
            <a:normAutofit fontScale="92500" lnSpcReduction="10000"/>
          </a:bodyPr>
          <a:lstStyle/>
          <a:p>
            <a:pPr lvl="0"/>
            <a:r>
              <a:rPr lang="fr-CA" dirty="0"/>
              <a:t>Demeurer posé et calme, se rappelant nos compétences et notre désir de comprendre et d’aider</a:t>
            </a:r>
          </a:p>
          <a:p>
            <a:pPr marL="0" indent="0">
              <a:buNone/>
            </a:pPr>
            <a:endParaRPr lang="fr-CA" dirty="0"/>
          </a:p>
          <a:p>
            <a:pPr lvl="0"/>
            <a:r>
              <a:rPr lang="fr-CA" dirty="0"/>
              <a:t>Voir ce que nous pouvons trouver de ‘beau’ chez la personne (que ce ne soit que le simple fait qu’elle ait osé venir en psychothérapie)</a:t>
            </a:r>
          </a:p>
          <a:p>
            <a:pPr marL="0" indent="0">
              <a:buNone/>
            </a:pPr>
            <a:endParaRPr lang="fr-CA" dirty="0"/>
          </a:p>
          <a:p>
            <a:pPr lvl="0"/>
            <a:r>
              <a:rPr lang="fr-CA" dirty="0"/>
              <a:t>Aider la personne à restaurer et à préserver son estime d’elle-même (‘</a:t>
            </a:r>
            <a:r>
              <a:rPr lang="fr-CA" dirty="0" smtClean="0"/>
              <a:t>’avoir </a:t>
            </a:r>
            <a:r>
              <a:rPr lang="fr-CA" dirty="0"/>
              <a:t>donné l’argent au voleur vous a permis de vous en sortir indemne, alors cela a été bien fait, même si ça vous choque qu’il soit parti avec l’argent trop facilement obtenu.’’)</a:t>
            </a:r>
          </a:p>
          <a:p>
            <a:endParaRPr lang="fr-CA" dirty="0"/>
          </a:p>
        </p:txBody>
      </p:sp>
    </p:spTree>
    <p:extLst>
      <p:ext uri="{BB962C8B-B14F-4D97-AF65-F5344CB8AC3E}">
        <p14:creationId xmlns:p14="http://schemas.microsoft.com/office/powerpoint/2010/main" val="13375131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2"/>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1"/>
</p:tagLst>
</file>

<file path=ppt/tags/tag109.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1"/>
</p:tagLst>
</file>

<file path=ppt/tags/tag115.xml><?xml version="1.0" encoding="utf-8"?>
<p:tagLst xmlns:a="http://schemas.openxmlformats.org/drawingml/2006/main" xmlns:r="http://schemas.openxmlformats.org/officeDocument/2006/relationships" xmlns:p="http://schemas.openxmlformats.org/presentationml/2006/main">
  <p:tag name="NUM" val="2"/>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2"/>
</p:tagLst>
</file>

<file path=ppt/tags/tag122.xml><?xml version="1.0" encoding="utf-8"?>
<p:tagLst xmlns:a="http://schemas.openxmlformats.org/drawingml/2006/main" xmlns:r="http://schemas.openxmlformats.org/officeDocument/2006/relationships" xmlns:p="http://schemas.openxmlformats.org/presentationml/2006/main">
  <p:tag name="NUM" val="1"/>
</p:tagLst>
</file>

<file path=ppt/tags/tag123.xml><?xml version="1.0" encoding="utf-8"?>
<p:tagLst xmlns:a="http://schemas.openxmlformats.org/drawingml/2006/main" xmlns:r="http://schemas.openxmlformats.org/officeDocument/2006/relationships" xmlns:p="http://schemas.openxmlformats.org/presentationml/2006/main">
  <p:tag name="NUM" val="2"/>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2"/>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1"/>
</p:tagLst>
</file>

<file path=ppt/tags/tag129.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30.xml><?xml version="1.0" encoding="utf-8"?>
<p:tagLst xmlns:a="http://schemas.openxmlformats.org/drawingml/2006/main" xmlns:r="http://schemas.openxmlformats.org/officeDocument/2006/relationships" xmlns:p="http://schemas.openxmlformats.org/presentationml/2006/main">
  <p:tag name="NUM" val="1"/>
</p:tagLst>
</file>

<file path=ppt/tags/tag131.xml><?xml version="1.0" encoding="utf-8"?>
<p:tagLst xmlns:a="http://schemas.openxmlformats.org/drawingml/2006/main" xmlns:r="http://schemas.openxmlformats.org/officeDocument/2006/relationships" xmlns:p="http://schemas.openxmlformats.org/presentationml/2006/main">
  <p:tag name="NUM" val="2"/>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NUM" val="1"/>
</p:tagLst>
</file>

<file path=ppt/tags/tag136.xml><?xml version="1.0" encoding="utf-8"?>
<p:tagLst xmlns:a="http://schemas.openxmlformats.org/drawingml/2006/main" xmlns:r="http://schemas.openxmlformats.org/officeDocument/2006/relationships" xmlns:p="http://schemas.openxmlformats.org/presentationml/2006/main">
  <p:tag name="NUM" val="2"/>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2"/>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1"/>
</p:tagLst>
</file>

<file path=ppt/tags/tag142.xml><?xml version="1.0" encoding="utf-8"?>
<p:tagLst xmlns:a="http://schemas.openxmlformats.org/drawingml/2006/main" xmlns:r="http://schemas.openxmlformats.org/officeDocument/2006/relationships" xmlns:p="http://schemas.openxmlformats.org/presentationml/2006/main">
  <p:tag name="NUM" val="2"/>
</p:tagLst>
</file>

<file path=ppt/tags/tag143.xml><?xml version="1.0" encoding="utf-8"?>
<p:tagLst xmlns:a="http://schemas.openxmlformats.org/drawingml/2006/main" xmlns:r="http://schemas.openxmlformats.org/officeDocument/2006/relationships" xmlns:p="http://schemas.openxmlformats.org/presentationml/2006/main">
  <p:tag name="NUM" val="1"/>
</p:tagLst>
</file>

<file path=ppt/tags/tag144.xml><?xml version="1.0" encoding="utf-8"?>
<p:tagLst xmlns:a="http://schemas.openxmlformats.org/drawingml/2006/main" xmlns:r="http://schemas.openxmlformats.org/officeDocument/2006/relationships" xmlns:p="http://schemas.openxmlformats.org/presentationml/2006/main">
  <p:tag name="NUM" val="2"/>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2"/>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1"/>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1"/>
</p:tagLst>
</file>

<file path=ppt/tags/tag154.xml><?xml version="1.0" encoding="utf-8"?>
<p:tagLst xmlns:a="http://schemas.openxmlformats.org/drawingml/2006/main" xmlns:r="http://schemas.openxmlformats.org/officeDocument/2006/relationships" xmlns:p="http://schemas.openxmlformats.org/presentationml/2006/main">
  <p:tag name="NUM" val="2"/>
</p:tagLst>
</file>

<file path=ppt/tags/tag155.xml><?xml version="1.0" encoding="utf-8"?>
<p:tagLst xmlns:a="http://schemas.openxmlformats.org/drawingml/2006/main" xmlns:r="http://schemas.openxmlformats.org/officeDocument/2006/relationships" xmlns:p="http://schemas.openxmlformats.org/presentationml/2006/main">
  <p:tag name="NUM" val="1"/>
</p:tagLst>
</file>

<file path=ppt/tags/tag156.xml><?xml version="1.0" encoding="utf-8"?>
<p:tagLst xmlns:a="http://schemas.openxmlformats.org/drawingml/2006/main" xmlns:r="http://schemas.openxmlformats.org/officeDocument/2006/relationships" xmlns:p="http://schemas.openxmlformats.org/presentationml/2006/main">
  <p:tag name="NUM" val="2"/>
</p:tagLst>
</file>

<file path=ppt/tags/tag157.xml><?xml version="1.0" encoding="utf-8"?>
<p:tagLst xmlns:a="http://schemas.openxmlformats.org/drawingml/2006/main" xmlns:r="http://schemas.openxmlformats.org/officeDocument/2006/relationships" xmlns:p="http://schemas.openxmlformats.org/presentationml/2006/main">
  <p:tag name="NUM" val="1"/>
</p:tagLst>
</file>

<file path=ppt/tags/tag158.xml><?xml version="1.0" encoding="utf-8"?>
<p:tagLst xmlns:a="http://schemas.openxmlformats.org/drawingml/2006/main" xmlns:r="http://schemas.openxmlformats.org/officeDocument/2006/relationships" xmlns:p="http://schemas.openxmlformats.org/presentationml/2006/main">
  <p:tag name="NUM" val="2"/>
</p:tagLst>
</file>

<file path=ppt/tags/tag159.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1"/>
</p:tagLst>
</file>

<file path=ppt/tags/tag162.xml><?xml version="1.0" encoding="utf-8"?>
<p:tagLst xmlns:a="http://schemas.openxmlformats.org/drawingml/2006/main" xmlns:r="http://schemas.openxmlformats.org/officeDocument/2006/relationships" xmlns:p="http://schemas.openxmlformats.org/presentationml/2006/main">
  <p:tag name="NUM" val="2"/>
</p:tagLst>
</file>

<file path=ppt/tags/tag163.xml><?xml version="1.0" encoding="utf-8"?>
<p:tagLst xmlns:a="http://schemas.openxmlformats.org/drawingml/2006/main" xmlns:r="http://schemas.openxmlformats.org/officeDocument/2006/relationships" xmlns:p="http://schemas.openxmlformats.org/presentationml/2006/main">
  <p:tag name="NUM" val="1"/>
</p:tagLst>
</file>

<file path=ppt/tags/tag164.xml><?xml version="1.0" encoding="utf-8"?>
<p:tagLst xmlns:a="http://schemas.openxmlformats.org/drawingml/2006/main" xmlns:r="http://schemas.openxmlformats.org/officeDocument/2006/relationships" xmlns:p="http://schemas.openxmlformats.org/presentationml/2006/main">
  <p:tag name="NUM" val="2"/>
</p:tagLst>
</file>

<file path=ppt/tags/tag165.xml><?xml version="1.0" encoding="utf-8"?>
<p:tagLst xmlns:a="http://schemas.openxmlformats.org/drawingml/2006/main" xmlns:r="http://schemas.openxmlformats.org/officeDocument/2006/relationships" xmlns:p="http://schemas.openxmlformats.org/presentationml/2006/main">
  <p:tag name="NUM" val="1"/>
</p:tagLst>
</file>

<file path=ppt/tags/tag166.xml><?xml version="1.0" encoding="utf-8"?>
<p:tagLst xmlns:a="http://schemas.openxmlformats.org/drawingml/2006/main" xmlns:r="http://schemas.openxmlformats.org/officeDocument/2006/relationships" xmlns:p="http://schemas.openxmlformats.org/presentationml/2006/main">
  <p:tag name="NUM" val="2"/>
</p:tagLst>
</file>

<file path=ppt/tags/tag167.xml><?xml version="1.0" encoding="utf-8"?>
<p:tagLst xmlns:a="http://schemas.openxmlformats.org/drawingml/2006/main" xmlns:r="http://schemas.openxmlformats.org/officeDocument/2006/relationships" xmlns:p="http://schemas.openxmlformats.org/presentationml/2006/main">
  <p:tag name="NUM" val="1"/>
</p:tagLst>
</file>

<file path=ppt/tags/tag168.xml><?xml version="1.0" encoding="utf-8"?>
<p:tagLst xmlns:a="http://schemas.openxmlformats.org/drawingml/2006/main" xmlns:r="http://schemas.openxmlformats.org/officeDocument/2006/relationships" xmlns:p="http://schemas.openxmlformats.org/presentationml/2006/main">
  <p:tag name="NUM" val="2"/>
</p:tagLst>
</file>

<file path=ppt/tags/tag169.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70.xml><?xml version="1.0" encoding="utf-8"?>
<p:tagLst xmlns:a="http://schemas.openxmlformats.org/drawingml/2006/main" xmlns:r="http://schemas.openxmlformats.org/officeDocument/2006/relationships" xmlns:p="http://schemas.openxmlformats.org/presentationml/2006/main">
  <p:tag name="NUM" val="4"/>
</p:tagLst>
</file>

<file path=ppt/tags/tag171.xml><?xml version="1.0" encoding="utf-8"?>
<p:tagLst xmlns:a="http://schemas.openxmlformats.org/drawingml/2006/main" xmlns:r="http://schemas.openxmlformats.org/officeDocument/2006/relationships" xmlns:p="http://schemas.openxmlformats.org/presentationml/2006/main">
  <p:tag name="NUM" val="5"/>
</p:tagLst>
</file>

<file path=ppt/tags/tag172.xml><?xml version="1.0" encoding="utf-8"?>
<p:tagLst xmlns:a="http://schemas.openxmlformats.org/drawingml/2006/main" xmlns:r="http://schemas.openxmlformats.org/officeDocument/2006/relationships" xmlns:p="http://schemas.openxmlformats.org/presentationml/2006/main">
  <p:tag name="NUM" val="6"/>
</p:tagLst>
</file>

<file path=ppt/tags/tag173.xml><?xml version="1.0" encoding="utf-8"?>
<p:tagLst xmlns:a="http://schemas.openxmlformats.org/drawingml/2006/main" xmlns:r="http://schemas.openxmlformats.org/officeDocument/2006/relationships" xmlns:p="http://schemas.openxmlformats.org/presentationml/2006/main">
  <p:tag name="NUM" val="1"/>
</p:tagLst>
</file>

<file path=ppt/tags/tag174.xml><?xml version="1.0" encoding="utf-8"?>
<p:tagLst xmlns:a="http://schemas.openxmlformats.org/drawingml/2006/main" xmlns:r="http://schemas.openxmlformats.org/officeDocument/2006/relationships" xmlns:p="http://schemas.openxmlformats.org/presentationml/2006/main">
  <p:tag name="NUM" val="2"/>
</p:tagLst>
</file>

<file path=ppt/tags/tag175.xml><?xml version="1.0" encoding="utf-8"?>
<p:tagLst xmlns:a="http://schemas.openxmlformats.org/drawingml/2006/main" xmlns:r="http://schemas.openxmlformats.org/officeDocument/2006/relationships" xmlns:p="http://schemas.openxmlformats.org/presentationml/2006/main">
  <p:tag name="NUM" val="1"/>
</p:tagLst>
</file>

<file path=ppt/tags/tag176.xml><?xml version="1.0" encoding="utf-8"?>
<p:tagLst xmlns:a="http://schemas.openxmlformats.org/drawingml/2006/main" xmlns:r="http://schemas.openxmlformats.org/officeDocument/2006/relationships" xmlns:p="http://schemas.openxmlformats.org/presentationml/2006/main">
  <p:tag name="NUM" val="2"/>
</p:tagLst>
</file>

<file path=ppt/tags/tag177.xml><?xml version="1.0" encoding="utf-8"?>
<p:tagLst xmlns:a="http://schemas.openxmlformats.org/drawingml/2006/main" xmlns:r="http://schemas.openxmlformats.org/officeDocument/2006/relationships" xmlns:p="http://schemas.openxmlformats.org/presentationml/2006/main">
  <p:tag name="NUM" val="1"/>
</p:tagLst>
</file>

<file path=ppt/tags/tag178.xml><?xml version="1.0" encoding="utf-8"?>
<p:tagLst xmlns:a="http://schemas.openxmlformats.org/drawingml/2006/main" xmlns:r="http://schemas.openxmlformats.org/officeDocument/2006/relationships" xmlns:p="http://schemas.openxmlformats.org/presentationml/2006/main">
  <p:tag name="NUM" val="2"/>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1"/>
</p:tagLst>
</file>

<file path=ppt/tags/tag184.xml><?xml version="1.0" encoding="utf-8"?>
<p:tagLst xmlns:a="http://schemas.openxmlformats.org/drawingml/2006/main" xmlns:r="http://schemas.openxmlformats.org/officeDocument/2006/relationships" xmlns:p="http://schemas.openxmlformats.org/presentationml/2006/main">
  <p:tag name="NUM" val="1"/>
</p:tagLst>
</file>

<file path=ppt/tags/tag185.xml><?xml version="1.0" encoding="utf-8"?>
<p:tagLst xmlns:a="http://schemas.openxmlformats.org/drawingml/2006/main" xmlns:r="http://schemas.openxmlformats.org/officeDocument/2006/relationships" xmlns:p="http://schemas.openxmlformats.org/presentationml/2006/main">
  <p:tag name="NUM" val="2"/>
</p:tagLst>
</file>

<file path=ppt/tags/tag186.xml><?xml version="1.0" encoding="utf-8"?>
<p:tagLst xmlns:a="http://schemas.openxmlformats.org/drawingml/2006/main" xmlns:r="http://schemas.openxmlformats.org/officeDocument/2006/relationships" xmlns:p="http://schemas.openxmlformats.org/presentationml/2006/main">
  <p:tag name="NUM" val="1"/>
</p:tagLst>
</file>

<file path=ppt/tags/tag187.xml><?xml version="1.0" encoding="utf-8"?>
<p:tagLst xmlns:a="http://schemas.openxmlformats.org/drawingml/2006/main" xmlns:r="http://schemas.openxmlformats.org/officeDocument/2006/relationships" xmlns:p="http://schemas.openxmlformats.org/presentationml/2006/main">
  <p:tag name="NUM" val="2"/>
</p:tagLst>
</file>

<file path=ppt/tags/tag188.xml><?xml version="1.0" encoding="utf-8"?>
<p:tagLst xmlns:a="http://schemas.openxmlformats.org/drawingml/2006/main" xmlns:r="http://schemas.openxmlformats.org/officeDocument/2006/relationships" xmlns:p="http://schemas.openxmlformats.org/presentationml/2006/main">
  <p:tag name="NUM" val="1"/>
</p:tagLst>
</file>

<file path=ppt/tags/tag189.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190.xml><?xml version="1.0" encoding="utf-8"?>
<p:tagLst xmlns:a="http://schemas.openxmlformats.org/drawingml/2006/main" xmlns:r="http://schemas.openxmlformats.org/officeDocument/2006/relationships" xmlns:p="http://schemas.openxmlformats.org/presentationml/2006/main">
  <p:tag name="NUM" val="1"/>
</p:tagLst>
</file>

<file path=ppt/tags/tag191.xml><?xml version="1.0" encoding="utf-8"?>
<p:tagLst xmlns:a="http://schemas.openxmlformats.org/drawingml/2006/main" xmlns:r="http://schemas.openxmlformats.org/officeDocument/2006/relationships" xmlns:p="http://schemas.openxmlformats.org/presentationml/2006/main">
  <p:tag name="NUM" val="2"/>
</p:tagLst>
</file>

<file path=ppt/tags/tag192.xml><?xml version="1.0" encoding="utf-8"?>
<p:tagLst xmlns:a="http://schemas.openxmlformats.org/drawingml/2006/main" xmlns:r="http://schemas.openxmlformats.org/officeDocument/2006/relationships" xmlns:p="http://schemas.openxmlformats.org/presentationml/2006/main">
  <p:tag name="NUM" val="1"/>
</p:tagLst>
</file>

<file path=ppt/tags/tag193.xml><?xml version="1.0" encoding="utf-8"?>
<p:tagLst xmlns:a="http://schemas.openxmlformats.org/drawingml/2006/main" xmlns:r="http://schemas.openxmlformats.org/officeDocument/2006/relationships" xmlns:p="http://schemas.openxmlformats.org/presentationml/2006/main">
  <p:tag name="NUM" val="2"/>
</p:tagLst>
</file>

<file path=ppt/tags/tag194.xml><?xml version="1.0" encoding="utf-8"?>
<p:tagLst xmlns:a="http://schemas.openxmlformats.org/drawingml/2006/main" xmlns:r="http://schemas.openxmlformats.org/officeDocument/2006/relationships" xmlns:p="http://schemas.openxmlformats.org/presentationml/2006/main">
  <p:tag name="NUM" val="1"/>
</p:tagLst>
</file>

<file path=ppt/tags/tag195.xml><?xml version="1.0" encoding="utf-8"?>
<p:tagLst xmlns:a="http://schemas.openxmlformats.org/drawingml/2006/main" xmlns:r="http://schemas.openxmlformats.org/officeDocument/2006/relationships" xmlns:p="http://schemas.openxmlformats.org/presentationml/2006/main">
  <p:tag name="NUM" val="2"/>
</p:tagLst>
</file>

<file path=ppt/tags/tag196.xml><?xml version="1.0" encoding="utf-8"?>
<p:tagLst xmlns:a="http://schemas.openxmlformats.org/drawingml/2006/main" xmlns:r="http://schemas.openxmlformats.org/officeDocument/2006/relationships" xmlns:p="http://schemas.openxmlformats.org/presentationml/2006/main">
  <p:tag name="NUM" val="1"/>
</p:tagLst>
</file>

<file path=ppt/tags/tag197.xml><?xml version="1.0" encoding="utf-8"?>
<p:tagLst xmlns:a="http://schemas.openxmlformats.org/drawingml/2006/main" xmlns:r="http://schemas.openxmlformats.org/officeDocument/2006/relationships" xmlns:p="http://schemas.openxmlformats.org/presentationml/2006/main">
  <p:tag name="NUM" val="2"/>
</p:tagLst>
</file>

<file path=ppt/tags/tag198.xml><?xml version="1.0" encoding="utf-8"?>
<p:tagLst xmlns:a="http://schemas.openxmlformats.org/drawingml/2006/main" xmlns:r="http://schemas.openxmlformats.org/officeDocument/2006/relationships" xmlns:p="http://schemas.openxmlformats.org/presentationml/2006/main">
  <p:tag name="NUM" val="1"/>
</p:tagLst>
</file>

<file path=ppt/tags/tag19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00.xml><?xml version="1.0" encoding="utf-8"?>
<p:tagLst xmlns:a="http://schemas.openxmlformats.org/drawingml/2006/main" xmlns:r="http://schemas.openxmlformats.org/officeDocument/2006/relationships" xmlns:p="http://schemas.openxmlformats.org/presentationml/2006/main">
  <p:tag name="NUM" val="1"/>
</p:tagLst>
</file>

<file path=ppt/tags/tag201.xml><?xml version="1.0" encoding="utf-8"?>
<p:tagLst xmlns:a="http://schemas.openxmlformats.org/drawingml/2006/main" xmlns:r="http://schemas.openxmlformats.org/officeDocument/2006/relationships" xmlns:p="http://schemas.openxmlformats.org/presentationml/2006/main">
  <p:tag name="NUM" val="2"/>
</p:tagLst>
</file>

<file path=ppt/tags/tag202.xml><?xml version="1.0" encoding="utf-8"?>
<p:tagLst xmlns:a="http://schemas.openxmlformats.org/drawingml/2006/main" xmlns:r="http://schemas.openxmlformats.org/officeDocument/2006/relationships" xmlns:p="http://schemas.openxmlformats.org/presentationml/2006/main">
  <p:tag name="NUM" val="1"/>
</p:tagLst>
</file>

<file path=ppt/tags/tag203.xml><?xml version="1.0" encoding="utf-8"?>
<p:tagLst xmlns:a="http://schemas.openxmlformats.org/drawingml/2006/main" xmlns:r="http://schemas.openxmlformats.org/officeDocument/2006/relationships" xmlns:p="http://schemas.openxmlformats.org/presentationml/2006/main">
  <p:tag name="NUM" val="2"/>
</p:tagLst>
</file>

<file path=ppt/tags/tag204.xml><?xml version="1.0" encoding="utf-8"?>
<p:tagLst xmlns:a="http://schemas.openxmlformats.org/drawingml/2006/main" xmlns:r="http://schemas.openxmlformats.org/officeDocument/2006/relationships" xmlns:p="http://schemas.openxmlformats.org/presentationml/2006/main">
  <p:tag name="NUM" val="1"/>
</p:tagLst>
</file>

<file path=ppt/tags/tag205.xml><?xml version="1.0" encoding="utf-8"?>
<p:tagLst xmlns:a="http://schemas.openxmlformats.org/drawingml/2006/main" xmlns:r="http://schemas.openxmlformats.org/officeDocument/2006/relationships" xmlns:p="http://schemas.openxmlformats.org/presentationml/2006/main">
  <p:tag name="NUM" val="2"/>
</p:tagLst>
</file>

<file path=ppt/tags/tag206.xml><?xml version="1.0" encoding="utf-8"?>
<p:tagLst xmlns:a="http://schemas.openxmlformats.org/drawingml/2006/main" xmlns:r="http://schemas.openxmlformats.org/officeDocument/2006/relationships" xmlns:p="http://schemas.openxmlformats.org/presentationml/2006/main">
  <p:tag name="NUM" val="1"/>
</p:tagLst>
</file>

<file path=ppt/tags/tag207.xml><?xml version="1.0" encoding="utf-8"?>
<p:tagLst xmlns:a="http://schemas.openxmlformats.org/drawingml/2006/main" xmlns:r="http://schemas.openxmlformats.org/officeDocument/2006/relationships" xmlns:p="http://schemas.openxmlformats.org/presentationml/2006/main">
  <p:tag name="NUM" val="2"/>
</p:tagLst>
</file>

<file path=ppt/tags/tag208.xml><?xml version="1.0" encoding="utf-8"?>
<p:tagLst xmlns:a="http://schemas.openxmlformats.org/drawingml/2006/main" xmlns:r="http://schemas.openxmlformats.org/officeDocument/2006/relationships" xmlns:p="http://schemas.openxmlformats.org/presentationml/2006/main">
  <p:tag name="NUM" val="1"/>
</p:tagLst>
</file>

<file path=ppt/tags/tag209.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10.xml><?xml version="1.0" encoding="utf-8"?>
<p:tagLst xmlns:a="http://schemas.openxmlformats.org/drawingml/2006/main" xmlns:r="http://schemas.openxmlformats.org/officeDocument/2006/relationships" xmlns:p="http://schemas.openxmlformats.org/presentationml/2006/main">
  <p:tag name="NUM" val="1"/>
</p:tagLst>
</file>

<file path=ppt/tags/tag211.xml><?xml version="1.0" encoding="utf-8"?>
<p:tagLst xmlns:a="http://schemas.openxmlformats.org/drawingml/2006/main" xmlns:r="http://schemas.openxmlformats.org/officeDocument/2006/relationships" xmlns:p="http://schemas.openxmlformats.org/presentationml/2006/main">
  <p:tag name="NUM" val="2"/>
</p:tagLst>
</file>

<file path=ppt/tags/tag212.xml><?xml version="1.0" encoding="utf-8"?>
<p:tagLst xmlns:a="http://schemas.openxmlformats.org/drawingml/2006/main" xmlns:r="http://schemas.openxmlformats.org/officeDocument/2006/relationships" xmlns:p="http://schemas.openxmlformats.org/presentationml/2006/main">
  <p:tag name="NUM" val="1"/>
</p:tagLst>
</file>

<file path=ppt/tags/tag213.xml><?xml version="1.0" encoding="utf-8"?>
<p:tagLst xmlns:a="http://schemas.openxmlformats.org/drawingml/2006/main" xmlns:r="http://schemas.openxmlformats.org/officeDocument/2006/relationships" xmlns:p="http://schemas.openxmlformats.org/presentationml/2006/main">
  <p:tag name="NUM" val="2"/>
</p:tagLst>
</file>

<file path=ppt/tags/tag214.xml><?xml version="1.0" encoding="utf-8"?>
<p:tagLst xmlns:a="http://schemas.openxmlformats.org/drawingml/2006/main" xmlns:r="http://schemas.openxmlformats.org/officeDocument/2006/relationships" xmlns:p="http://schemas.openxmlformats.org/presentationml/2006/main">
  <p:tag name="NUM" val="1"/>
</p:tagLst>
</file>

<file path=ppt/tags/tag215.xml><?xml version="1.0" encoding="utf-8"?>
<p:tagLst xmlns:a="http://schemas.openxmlformats.org/drawingml/2006/main" xmlns:r="http://schemas.openxmlformats.org/officeDocument/2006/relationships" xmlns:p="http://schemas.openxmlformats.org/presentationml/2006/main">
  <p:tag name="NUM" val="2"/>
</p:tagLst>
</file>

<file path=ppt/tags/tag216.xml><?xml version="1.0" encoding="utf-8"?>
<p:tagLst xmlns:a="http://schemas.openxmlformats.org/drawingml/2006/main" xmlns:r="http://schemas.openxmlformats.org/officeDocument/2006/relationships" xmlns:p="http://schemas.openxmlformats.org/presentationml/2006/main">
  <p:tag name="NUM" val="1"/>
</p:tagLst>
</file>

<file path=ppt/tags/tag217.xml><?xml version="1.0" encoding="utf-8"?>
<p:tagLst xmlns:a="http://schemas.openxmlformats.org/drawingml/2006/main" xmlns:r="http://schemas.openxmlformats.org/officeDocument/2006/relationships" xmlns:p="http://schemas.openxmlformats.org/presentationml/2006/main">
  <p:tag name="NUM" val="2"/>
</p:tagLst>
</file>

<file path=ppt/tags/tag218.xml><?xml version="1.0" encoding="utf-8"?>
<p:tagLst xmlns:a="http://schemas.openxmlformats.org/drawingml/2006/main" xmlns:r="http://schemas.openxmlformats.org/officeDocument/2006/relationships" xmlns:p="http://schemas.openxmlformats.org/presentationml/2006/main">
  <p:tag name="NUM" val="1"/>
</p:tagLst>
</file>

<file path=ppt/tags/tag219.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20.xml><?xml version="1.0" encoding="utf-8"?>
<p:tagLst xmlns:a="http://schemas.openxmlformats.org/drawingml/2006/main" xmlns:r="http://schemas.openxmlformats.org/officeDocument/2006/relationships" xmlns:p="http://schemas.openxmlformats.org/presentationml/2006/main">
  <p:tag name="NUM" val="1"/>
</p:tagLst>
</file>

<file path=ppt/tags/tag221.xml><?xml version="1.0" encoding="utf-8"?>
<p:tagLst xmlns:a="http://schemas.openxmlformats.org/drawingml/2006/main" xmlns:r="http://schemas.openxmlformats.org/officeDocument/2006/relationships" xmlns:p="http://schemas.openxmlformats.org/presentationml/2006/main">
  <p:tag name="NUM" val="2"/>
</p:tagLst>
</file>

<file path=ppt/tags/tag222.xml><?xml version="1.0" encoding="utf-8"?>
<p:tagLst xmlns:a="http://schemas.openxmlformats.org/drawingml/2006/main" xmlns:r="http://schemas.openxmlformats.org/officeDocument/2006/relationships" xmlns:p="http://schemas.openxmlformats.org/presentationml/2006/main">
  <p:tag name="NUM" val="1"/>
</p:tagLst>
</file>

<file path=ppt/tags/tag223.xml><?xml version="1.0" encoding="utf-8"?>
<p:tagLst xmlns:a="http://schemas.openxmlformats.org/drawingml/2006/main" xmlns:r="http://schemas.openxmlformats.org/officeDocument/2006/relationships" xmlns:p="http://schemas.openxmlformats.org/presentationml/2006/main">
  <p:tag name="NUM" val="2"/>
</p:tagLst>
</file>

<file path=ppt/tags/tag224.xml><?xml version="1.0" encoding="utf-8"?>
<p:tagLst xmlns:a="http://schemas.openxmlformats.org/drawingml/2006/main" xmlns:r="http://schemas.openxmlformats.org/officeDocument/2006/relationships" xmlns:p="http://schemas.openxmlformats.org/presentationml/2006/main">
  <p:tag name="NUM" val="1"/>
</p:tagLst>
</file>

<file path=ppt/tags/tag225.xml><?xml version="1.0" encoding="utf-8"?>
<p:tagLst xmlns:a="http://schemas.openxmlformats.org/drawingml/2006/main" xmlns:r="http://schemas.openxmlformats.org/officeDocument/2006/relationships" xmlns:p="http://schemas.openxmlformats.org/presentationml/2006/main">
  <p:tag name="NUM" val="2"/>
</p:tagLst>
</file>

<file path=ppt/tags/tag226.xml><?xml version="1.0" encoding="utf-8"?>
<p:tagLst xmlns:a="http://schemas.openxmlformats.org/drawingml/2006/main" xmlns:r="http://schemas.openxmlformats.org/officeDocument/2006/relationships" xmlns:p="http://schemas.openxmlformats.org/presentationml/2006/main">
  <p:tag name="NUM" val="1"/>
</p:tagLst>
</file>

<file path=ppt/tags/tag227.xml><?xml version="1.0" encoding="utf-8"?>
<p:tagLst xmlns:a="http://schemas.openxmlformats.org/drawingml/2006/main" xmlns:r="http://schemas.openxmlformats.org/officeDocument/2006/relationships" xmlns:p="http://schemas.openxmlformats.org/presentationml/2006/main">
  <p:tag name="NUM" val="2"/>
</p:tagLst>
</file>

<file path=ppt/tags/tag228.xml><?xml version="1.0" encoding="utf-8"?>
<p:tagLst xmlns:a="http://schemas.openxmlformats.org/drawingml/2006/main" xmlns:r="http://schemas.openxmlformats.org/officeDocument/2006/relationships" xmlns:p="http://schemas.openxmlformats.org/presentationml/2006/main">
  <p:tag name="NUM" val="1"/>
</p:tagLst>
</file>

<file path=ppt/tags/tag229.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30.xml><?xml version="1.0" encoding="utf-8"?>
<p:tagLst xmlns:a="http://schemas.openxmlformats.org/drawingml/2006/main" xmlns:r="http://schemas.openxmlformats.org/officeDocument/2006/relationships" xmlns:p="http://schemas.openxmlformats.org/presentationml/2006/main">
  <p:tag name="NUM" val="1"/>
</p:tagLst>
</file>

<file path=ppt/tags/tag231.xml><?xml version="1.0" encoding="utf-8"?>
<p:tagLst xmlns:a="http://schemas.openxmlformats.org/drawingml/2006/main" xmlns:r="http://schemas.openxmlformats.org/officeDocument/2006/relationships" xmlns:p="http://schemas.openxmlformats.org/presentationml/2006/main">
  <p:tag name="NUM" val="2"/>
</p:tagLst>
</file>

<file path=ppt/tags/tag232.xml><?xml version="1.0" encoding="utf-8"?>
<p:tagLst xmlns:a="http://schemas.openxmlformats.org/drawingml/2006/main" xmlns:r="http://schemas.openxmlformats.org/officeDocument/2006/relationships" xmlns:p="http://schemas.openxmlformats.org/presentationml/2006/main">
  <p:tag name="NUM" val="1"/>
</p:tagLst>
</file>

<file path=ppt/tags/tag233.xml><?xml version="1.0" encoding="utf-8"?>
<p:tagLst xmlns:a="http://schemas.openxmlformats.org/drawingml/2006/main" xmlns:r="http://schemas.openxmlformats.org/officeDocument/2006/relationships" xmlns:p="http://schemas.openxmlformats.org/presentationml/2006/main">
  <p:tag name="NUM" val="2"/>
</p:tagLst>
</file>

<file path=ppt/tags/tag234.xml><?xml version="1.0" encoding="utf-8"?>
<p:tagLst xmlns:a="http://schemas.openxmlformats.org/drawingml/2006/main" xmlns:r="http://schemas.openxmlformats.org/officeDocument/2006/relationships" xmlns:p="http://schemas.openxmlformats.org/presentationml/2006/main">
  <p:tag name="NUM" val="1"/>
</p:tagLst>
</file>

<file path=ppt/tags/tag235.xml><?xml version="1.0" encoding="utf-8"?>
<p:tagLst xmlns:a="http://schemas.openxmlformats.org/drawingml/2006/main" xmlns:r="http://schemas.openxmlformats.org/officeDocument/2006/relationships" xmlns:p="http://schemas.openxmlformats.org/presentationml/2006/main">
  <p:tag name="NUM" val="2"/>
</p:tagLst>
</file>

<file path=ppt/tags/tag236.xml><?xml version="1.0" encoding="utf-8"?>
<p:tagLst xmlns:a="http://schemas.openxmlformats.org/drawingml/2006/main" xmlns:r="http://schemas.openxmlformats.org/officeDocument/2006/relationships" xmlns:p="http://schemas.openxmlformats.org/presentationml/2006/main">
  <p:tag name="NUM" val="1"/>
</p:tagLst>
</file>

<file path=ppt/tags/tag237.xml><?xml version="1.0" encoding="utf-8"?>
<p:tagLst xmlns:a="http://schemas.openxmlformats.org/drawingml/2006/main" xmlns:r="http://schemas.openxmlformats.org/officeDocument/2006/relationships" xmlns:p="http://schemas.openxmlformats.org/presentationml/2006/main">
  <p:tag name="NUM" val="2"/>
</p:tagLst>
</file>

<file path=ppt/tags/tag238.xml><?xml version="1.0" encoding="utf-8"?>
<p:tagLst xmlns:a="http://schemas.openxmlformats.org/drawingml/2006/main" xmlns:r="http://schemas.openxmlformats.org/officeDocument/2006/relationships" xmlns:p="http://schemas.openxmlformats.org/presentationml/2006/main">
  <p:tag name="NUM" val="1"/>
</p:tagLst>
</file>

<file path=ppt/tags/tag239.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40.xml><?xml version="1.0" encoding="utf-8"?>
<p:tagLst xmlns:a="http://schemas.openxmlformats.org/drawingml/2006/main" xmlns:r="http://schemas.openxmlformats.org/officeDocument/2006/relationships" xmlns:p="http://schemas.openxmlformats.org/presentationml/2006/main">
  <p:tag name="NUM" val="1"/>
</p:tagLst>
</file>

<file path=ppt/tags/tag241.xml><?xml version="1.0" encoding="utf-8"?>
<p:tagLst xmlns:a="http://schemas.openxmlformats.org/drawingml/2006/main" xmlns:r="http://schemas.openxmlformats.org/officeDocument/2006/relationships" xmlns:p="http://schemas.openxmlformats.org/presentationml/2006/main">
  <p:tag name="NUM" val="2"/>
</p:tagLst>
</file>

<file path=ppt/tags/tag242.xml><?xml version="1.0" encoding="utf-8"?>
<p:tagLst xmlns:a="http://schemas.openxmlformats.org/drawingml/2006/main" xmlns:r="http://schemas.openxmlformats.org/officeDocument/2006/relationships" xmlns:p="http://schemas.openxmlformats.org/presentationml/2006/main">
  <p:tag name="NUM" val="1"/>
</p:tagLst>
</file>

<file path=ppt/tags/tag243.xml><?xml version="1.0" encoding="utf-8"?>
<p:tagLst xmlns:a="http://schemas.openxmlformats.org/drawingml/2006/main" xmlns:r="http://schemas.openxmlformats.org/officeDocument/2006/relationships" xmlns:p="http://schemas.openxmlformats.org/presentationml/2006/main">
  <p:tag name="NUM" val="2"/>
</p:tagLst>
</file>

<file path=ppt/tags/tag244.xml><?xml version="1.0" encoding="utf-8"?>
<p:tagLst xmlns:a="http://schemas.openxmlformats.org/drawingml/2006/main" xmlns:r="http://schemas.openxmlformats.org/officeDocument/2006/relationships" xmlns:p="http://schemas.openxmlformats.org/presentationml/2006/main">
  <p:tag name="NUM" val="1"/>
</p:tagLst>
</file>

<file path=ppt/tags/tag245.xml><?xml version="1.0" encoding="utf-8"?>
<p:tagLst xmlns:a="http://schemas.openxmlformats.org/drawingml/2006/main" xmlns:r="http://schemas.openxmlformats.org/officeDocument/2006/relationships" xmlns:p="http://schemas.openxmlformats.org/presentationml/2006/main">
  <p:tag name="NUM" val="2"/>
</p:tagLst>
</file>

<file path=ppt/tags/tag246.xml><?xml version="1.0" encoding="utf-8"?>
<p:tagLst xmlns:a="http://schemas.openxmlformats.org/drawingml/2006/main" xmlns:r="http://schemas.openxmlformats.org/officeDocument/2006/relationships" xmlns:p="http://schemas.openxmlformats.org/presentationml/2006/main">
  <p:tag name="NUM" val="1"/>
</p:tagLst>
</file>

<file path=ppt/tags/tag247.xml><?xml version="1.0" encoding="utf-8"?>
<p:tagLst xmlns:a="http://schemas.openxmlformats.org/drawingml/2006/main" xmlns:r="http://schemas.openxmlformats.org/officeDocument/2006/relationships" xmlns:p="http://schemas.openxmlformats.org/presentationml/2006/main">
  <p:tag name="NUM" val="2"/>
</p:tagLst>
</file>

<file path=ppt/tags/tag248.xml><?xml version="1.0" encoding="utf-8"?>
<p:tagLst xmlns:a="http://schemas.openxmlformats.org/drawingml/2006/main" xmlns:r="http://schemas.openxmlformats.org/officeDocument/2006/relationships" xmlns:p="http://schemas.openxmlformats.org/presentationml/2006/main">
  <p:tag name="NUM" val="1"/>
</p:tagLst>
</file>

<file path=ppt/tags/tag249.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50.xml><?xml version="1.0" encoding="utf-8"?>
<p:tagLst xmlns:a="http://schemas.openxmlformats.org/drawingml/2006/main" xmlns:r="http://schemas.openxmlformats.org/officeDocument/2006/relationships" xmlns:p="http://schemas.openxmlformats.org/presentationml/2006/main">
  <p:tag name="NUM" val="1"/>
</p:tagLst>
</file>

<file path=ppt/tags/tag251.xml><?xml version="1.0" encoding="utf-8"?>
<p:tagLst xmlns:a="http://schemas.openxmlformats.org/drawingml/2006/main" xmlns:r="http://schemas.openxmlformats.org/officeDocument/2006/relationships" xmlns:p="http://schemas.openxmlformats.org/presentationml/2006/main">
  <p:tag name="NUM" val="2"/>
</p:tagLst>
</file>

<file path=ppt/tags/tag252.xml><?xml version="1.0" encoding="utf-8"?>
<p:tagLst xmlns:a="http://schemas.openxmlformats.org/drawingml/2006/main" xmlns:r="http://schemas.openxmlformats.org/officeDocument/2006/relationships" xmlns:p="http://schemas.openxmlformats.org/presentationml/2006/main">
  <p:tag name="NUM" val="1"/>
</p:tagLst>
</file>

<file path=ppt/tags/tag253.xml><?xml version="1.0" encoding="utf-8"?>
<p:tagLst xmlns:a="http://schemas.openxmlformats.org/drawingml/2006/main" xmlns:r="http://schemas.openxmlformats.org/officeDocument/2006/relationships" xmlns:p="http://schemas.openxmlformats.org/presentationml/2006/main">
  <p:tag name="NUM" val="2"/>
</p:tagLst>
</file>

<file path=ppt/tags/tag254.xml><?xml version="1.0" encoding="utf-8"?>
<p:tagLst xmlns:a="http://schemas.openxmlformats.org/drawingml/2006/main" xmlns:r="http://schemas.openxmlformats.org/officeDocument/2006/relationships" xmlns:p="http://schemas.openxmlformats.org/presentationml/2006/main">
  <p:tag name="NUM" val="1"/>
</p:tagLst>
</file>

<file path=ppt/tags/tag255.xml><?xml version="1.0" encoding="utf-8"?>
<p:tagLst xmlns:a="http://schemas.openxmlformats.org/drawingml/2006/main" xmlns:r="http://schemas.openxmlformats.org/officeDocument/2006/relationships" xmlns:p="http://schemas.openxmlformats.org/presentationml/2006/main">
  <p:tag name="NUM" val="2"/>
</p:tagLst>
</file>

<file path=ppt/tags/tag256.xml><?xml version="1.0" encoding="utf-8"?>
<p:tagLst xmlns:a="http://schemas.openxmlformats.org/drawingml/2006/main" xmlns:r="http://schemas.openxmlformats.org/officeDocument/2006/relationships" xmlns:p="http://schemas.openxmlformats.org/presentationml/2006/main">
  <p:tag name="NUM" val="1"/>
</p:tagLst>
</file>

<file path=ppt/tags/tag257.xml><?xml version="1.0" encoding="utf-8"?>
<p:tagLst xmlns:a="http://schemas.openxmlformats.org/drawingml/2006/main" xmlns:r="http://schemas.openxmlformats.org/officeDocument/2006/relationships" xmlns:p="http://schemas.openxmlformats.org/presentationml/2006/main">
  <p:tag name="NUM" val="2"/>
</p:tagLst>
</file>

<file path=ppt/tags/tag258.xml><?xml version="1.0" encoding="utf-8"?>
<p:tagLst xmlns:a="http://schemas.openxmlformats.org/drawingml/2006/main" xmlns:r="http://schemas.openxmlformats.org/officeDocument/2006/relationships" xmlns:p="http://schemas.openxmlformats.org/presentationml/2006/main">
  <p:tag name="NUM" val="1"/>
</p:tagLst>
</file>

<file path=ppt/tags/tag259.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60.xml><?xml version="1.0" encoding="utf-8"?>
<p:tagLst xmlns:a="http://schemas.openxmlformats.org/drawingml/2006/main" xmlns:r="http://schemas.openxmlformats.org/officeDocument/2006/relationships" xmlns:p="http://schemas.openxmlformats.org/presentationml/2006/main">
  <p:tag name="NUM" val="1"/>
</p:tagLst>
</file>

<file path=ppt/tags/tag261.xml><?xml version="1.0" encoding="utf-8"?>
<p:tagLst xmlns:a="http://schemas.openxmlformats.org/drawingml/2006/main" xmlns:r="http://schemas.openxmlformats.org/officeDocument/2006/relationships" xmlns:p="http://schemas.openxmlformats.org/presentationml/2006/main">
  <p:tag name="NUM" val="2"/>
</p:tagLst>
</file>

<file path=ppt/tags/tag262.xml><?xml version="1.0" encoding="utf-8"?>
<p:tagLst xmlns:a="http://schemas.openxmlformats.org/drawingml/2006/main" xmlns:r="http://schemas.openxmlformats.org/officeDocument/2006/relationships" xmlns:p="http://schemas.openxmlformats.org/presentationml/2006/main">
  <p:tag name="NUM" val="1"/>
</p:tagLst>
</file>

<file path=ppt/tags/tag263.xml><?xml version="1.0" encoding="utf-8"?>
<p:tagLst xmlns:a="http://schemas.openxmlformats.org/drawingml/2006/main" xmlns:r="http://schemas.openxmlformats.org/officeDocument/2006/relationships" xmlns:p="http://schemas.openxmlformats.org/presentationml/2006/main">
  <p:tag name="NUM" val="2"/>
</p:tagLst>
</file>

<file path=ppt/tags/tag264.xml><?xml version="1.0" encoding="utf-8"?>
<p:tagLst xmlns:a="http://schemas.openxmlformats.org/drawingml/2006/main" xmlns:r="http://schemas.openxmlformats.org/officeDocument/2006/relationships" xmlns:p="http://schemas.openxmlformats.org/presentationml/2006/main">
  <p:tag name="NUM" val="1"/>
</p:tagLst>
</file>

<file path=ppt/tags/tag265.xml><?xml version="1.0" encoding="utf-8"?>
<p:tagLst xmlns:a="http://schemas.openxmlformats.org/drawingml/2006/main" xmlns:r="http://schemas.openxmlformats.org/officeDocument/2006/relationships" xmlns:p="http://schemas.openxmlformats.org/presentationml/2006/main">
  <p:tag name="NUM" val="2"/>
</p:tagLst>
</file>

<file path=ppt/tags/tag266.xml><?xml version="1.0" encoding="utf-8"?>
<p:tagLst xmlns:a="http://schemas.openxmlformats.org/drawingml/2006/main" xmlns:r="http://schemas.openxmlformats.org/officeDocument/2006/relationships" xmlns:p="http://schemas.openxmlformats.org/presentationml/2006/main">
  <p:tag name="NUM" val="1"/>
</p:tagLst>
</file>

<file path=ppt/tags/tag267.xml><?xml version="1.0" encoding="utf-8"?>
<p:tagLst xmlns:a="http://schemas.openxmlformats.org/drawingml/2006/main" xmlns:r="http://schemas.openxmlformats.org/officeDocument/2006/relationships" xmlns:p="http://schemas.openxmlformats.org/presentationml/2006/main">
  <p:tag name="NUM" val="2"/>
</p:tagLst>
</file>

<file path=ppt/tags/tag268.xml><?xml version="1.0" encoding="utf-8"?>
<p:tagLst xmlns:a="http://schemas.openxmlformats.org/drawingml/2006/main" xmlns:r="http://schemas.openxmlformats.org/officeDocument/2006/relationships" xmlns:p="http://schemas.openxmlformats.org/presentationml/2006/main">
  <p:tag name="NUM" val="1"/>
</p:tagLst>
</file>

<file path=ppt/tags/tag269.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70.xml><?xml version="1.0" encoding="utf-8"?>
<p:tagLst xmlns:a="http://schemas.openxmlformats.org/drawingml/2006/main" xmlns:r="http://schemas.openxmlformats.org/officeDocument/2006/relationships" xmlns:p="http://schemas.openxmlformats.org/presentationml/2006/main">
  <p:tag name="NUM" val="1"/>
</p:tagLst>
</file>

<file path=ppt/tags/tag271.xml><?xml version="1.0" encoding="utf-8"?>
<p:tagLst xmlns:a="http://schemas.openxmlformats.org/drawingml/2006/main" xmlns:r="http://schemas.openxmlformats.org/officeDocument/2006/relationships" xmlns:p="http://schemas.openxmlformats.org/presentationml/2006/main">
  <p:tag name="NUM" val="2"/>
</p:tagLst>
</file>

<file path=ppt/tags/tag272.xml><?xml version="1.0" encoding="utf-8"?>
<p:tagLst xmlns:a="http://schemas.openxmlformats.org/drawingml/2006/main" xmlns:r="http://schemas.openxmlformats.org/officeDocument/2006/relationships" xmlns:p="http://schemas.openxmlformats.org/presentationml/2006/main">
  <p:tag name="NUM" val="1"/>
</p:tagLst>
</file>

<file path=ppt/tags/tag273.xml><?xml version="1.0" encoding="utf-8"?>
<p:tagLst xmlns:a="http://schemas.openxmlformats.org/drawingml/2006/main" xmlns:r="http://schemas.openxmlformats.org/officeDocument/2006/relationships" xmlns:p="http://schemas.openxmlformats.org/presentationml/2006/main">
  <p:tag name="NUM" val="2"/>
</p:tagLst>
</file>

<file path=ppt/tags/tag274.xml><?xml version="1.0" encoding="utf-8"?>
<p:tagLst xmlns:a="http://schemas.openxmlformats.org/drawingml/2006/main" xmlns:r="http://schemas.openxmlformats.org/officeDocument/2006/relationships" xmlns:p="http://schemas.openxmlformats.org/presentationml/2006/main">
  <p:tag name="NUM" val="1"/>
</p:tagLst>
</file>

<file path=ppt/tags/tag275.xml><?xml version="1.0" encoding="utf-8"?>
<p:tagLst xmlns:a="http://schemas.openxmlformats.org/drawingml/2006/main" xmlns:r="http://schemas.openxmlformats.org/officeDocument/2006/relationships" xmlns:p="http://schemas.openxmlformats.org/presentationml/2006/main">
  <p:tag name="NUM" val="2"/>
</p:tagLst>
</file>

<file path=ppt/tags/tag276.xml><?xml version="1.0" encoding="utf-8"?>
<p:tagLst xmlns:a="http://schemas.openxmlformats.org/drawingml/2006/main" xmlns:r="http://schemas.openxmlformats.org/officeDocument/2006/relationships" xmlns:p="http://schemas.openxmlformats.org/presentationml/2006/main">
  <p:tag name="NUM" val="1"/>
</p:tagLst>
</file>

<file path=ppt/tags/tag277.xml><?xml version="1.0" encoding="utf-8"?>
<p:tagLst xmlns:a="http://schemas.openxmlformats.org/drawingml/2006/main" xmlns:r="http://schemas.openxmlformats.org/officeDocument/2006/relationships" xmlns:p="http://schemas.openxmlformats.org/presentationml/2006/main">
  <p:tag name="NUM" val="2"/>
</p:tagLst>
</file>

<file path=ppt/tags/tag278.xml><?xml version="1.0" encoding="utf-8"?>
<p:tagLst xmlns:a="http://schemas.openxmlformats.org/drawingml/2006/main" xmlns:r="http://schemas.openxmlformats.org/officeDocument/2006/relationships" xmlns:p="http://schemas.openxmlformats.org/presentationml/2006/main">
  <p:tag name="NUM" val="1"/>
</p:tagLst>
</file>

<file path=ppt/tags/tag279.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80.xml><?xml version="1.0" encoding="utf-8"?>
<p:tagLst xmlns:a="http://schemas.openxmlformats.org/drawingml/2006/main" xmlns:r="http://schemas.openxmlformats.org/officeDocument/2006/relationships" xmlns:p="http://schemas.openxmlformats.org/presentationml/2006/main">
  <p:tag name="NUM" val="1"/>
</p:tagLst>
</file>

<file path=ppt/tags/tag281.xml><?xml version="1.0" encoding="utf-8"?>
<p:tagLst xmlns:a="http://schemas.openxmlformats.org/drawingml/2006/main" xmlns:r="http://schemas.openxmlformats.org/officeDocument/2006/relationships" xmlns:p="http://schemas.openxmlformats.org/presentationml/2006/main">
  <p:tag name="NUM" val="2"/>
</p:tagLst>
</file>

<file path=ppt/tags/tag282.xml><?xml version="1.0" encoding="utf-8"?>
<p:tagLst xmlns:a="http://schemas.openxmlformats.org/drawingml/2006/main" xmlns:r="http://schemas.openxmlformats.org/officeDocument/2006/relationships" xmlns:p="http://schemas.openxmlformats.org/presentationml/2006/main">
  <p:tag name="NUM" val="1"/>
</p:tagLst>
</file>

<file path=ppt/tags/tag283.xml><?xml version="1.0" encoding="utf-8"?>
<p:tagLst xmlns:a="http://schemas.openxmlformats.org/drawingml/2006/main" xmlns:r="http://schemas.openxmlformats.org/officeDocument/2006/relationships" xmlns:p="http://schemas.openxmlformats.org/presentationml/2006/main">
  <p:tag name="NUM" val="2"/>
</p:tagLst>
</file>

<file path=ppt/tags/tag284.xml><?xml version="1.0" encoding="utf-8"?>
<p:tagLst xmlns:a="http://schemas.openxmlformats.org/drawingml/2006/main" xmlns:r="http://schemas.openxmlformats.org/officeDocument/2006/relationships" xmlns:p="http://schemas.openxmlformats.org/presentationml/2006/main">
  <p:tag name="NUM" val="1"/>
</p:tagLst>
</file>

<file path=ppt/tags/tag285.xml><?xml version="1.0" encoding="utf-8"?>
<p:tagLst xmlns:a="http://schemas.openxmlformats.org/drawingml/2006/main" xmlns:r="http://schemas.openxmlformats.org/officeDocument/2006/relationships" xmlns:p="http://schemas.openxmlformats.org/presentationml/2006/main">
  <p:tag name="NUM" val="2"/>
</p:tagLst>
</file>

<file path=ppt/tags/tag286.xml><?xml version="1.0" encoding="utf-8"?>
<p:tagLst xmlns:a="http://schemas.openxmlformats.org/drawingml/2006/main" xmlns:r="http://schemas.openxmlformats.org/officeDocument/2006/relationships" xmlns:p="http://schemas.openxmlformats.org/presentationml/2006/main">
  <p:tag name="NUM" val="1"/>
</p:tagLst>
</file>

<file path=ppt/tags/tag287.xml><?xml version="1.0" encoding="utf-8"?>
<p:tagLst xmlns:a="http://schemas.openxmlformats.org/drawingml/2006/main" xmlns:r="http://schemas.openxmlformats.org/officeDocument/2006/relationships" xmlns:p="http://schemas.openxmlformats.org/presentationml/2006/main">
  <p:tag name="NUM" val="2"/>
</p:tagLst>
</file>

<file path=ppt/tags/tag288.xml><?xml version="1.0" encoding="utf-8"?>
<p:tagLst xmlns:a="http://schemas.openxmlformats.org/drawingml/2006/main" xmlns:r="http://schemas.openxmlformats.org/officeDocument/2006/relationships" xmlns:p="http://schemas.openxmlformats.org/presentationml/2006/main">
  <p:tag name="NUM" val="1"/>
</p:tagLst>
</file>

<file path=ppt/tags/tag289.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290.xml><?xml version="1.0" encoding="utf-8"?>
<p:tagLst xmlns:a="http://schemas.openxmlformats.org/drawingml/2006/main" xmlns:r="http://schemas.openxmlformats.org/officeDocument/2006/relationships" xmlns:p="http://schemas.openxmlformats.org/presentationml/2006/main">
  <p:tag name="NUM" val="1"/>
</p:tagLst>
</file>

<file path=ppt/tags/tag291.xml><?xml version="1.0" encoding="utf-8"?>
<p:tagLst xmlns:a="http://schemas.openxmlformats.org/drawingml/2006/main" xmlns:r="http://schemas.openxmlformats.org/officeDocument/2006/relationships" xmlns:p="http://schemas.openxmlformats.org/presentationml/2006/main">
  <p:tag name="NUM" val="2"/>
</p:tagLst>
</file>

<file path=ppt/tags/tag292.xml><?xml version="1.0" encoding="utf-8"?>
<p:tagLst xmlns:a="http://schemas.openxmlformats.org/drawingml/2006/main" xmlns:r="http://schemas.openxmlformats.org/officeDocument/2006/relationships" xmlns:p="http://schemas.openxmlformats.org/presentationml/2006/main">
  <p:tag name="NUM" val="1"/>
</p:tagLst>
</file>

<file path=ppt/tags/tag293.xml><?xml version="1.0" encoding="utf-8"?>
<p:tagLst xmlns:a="http://schemas.openxmlformats.org/drawingml/2006/main" xmlns:r="http://schemas.openxmlformats.org/officeDocument/2006/relationships" xmlns:p="http://schemas.openxmlformats.org/presentationml/2006/main">
  <p:tag name="NUM" val="2"/>
</p:tagLst>
</file>

<file path=ppt/tags/tag294.xml><?xml version="1.0" encoding="utf-8"?>
<p:tagLst xmlns:a="http://schemas.openxmlformats.org/drawingml/2006/main" xmlns:r="http://schemas.openxmlformats.org/officeDocument/2006/relationships" xmlns:p="http://schemas.openxmlformats.org/presentationml/2006/main">
  <p:tag name="NUM" val="1"/>
</p:tagLst>
</file>

<file path=ppt/tags/tag295.xml><?xml version="1.0" encoding="utf-8"?>
<p:tagLst xmlns:a="http://schemas.openxmlformats.org/drawingml/2006/main" xmlns:r="http://schemas.openxmlformats.org/officeDocument/2006/relationships" xmlns:p="http://schemas.openxmlformats.org/presentationml/2006/main">
  <p:tag name="NUM" val="2"/>
</p:tagLst>
</file>

<file path=ppt/tags/tag296.xml><?xml version="1.0" encoding="utf-8"?>
<p:tagLst xmlns:a="http://schemas.openxmlformats.org/drawingml/2006/main" xmlns:r="http://schemas.openxmlformats.org/officeDocument/2006/relationships" xmlns:p="http://schemas.openxmlformats.org/presentationml/2006/main">
  <p:tag name="NUM" val="1"/>
</p:tagLst>
</file>

<file path=ppt/tags/tag297.xml><?xml version="1.0" encoding="utf-8"?>
<p:tagLst xmlns:a="http://schemas.openxmlformats.org/drawingml/2006/main" xmlns:r="http://schemas.openxmlformats.org/officeDocument/2006/relationships" xmlns:p="http://schemas.openxmlformats.org/presentationml/2006/main">
  <p:tag name="NUM" val="2"/>
</p:tagLst>
</file>

<file path=ppt/tags/tag298.xml><?xml version="1.0" encoding="utf-8"?>
<p:tagLst xmlns:a="http://schemas.openxmlformats.org/drawingml/2006/main" xmlns:r="http://schemas.openxmlformats.org/officeDocument/2006/relationships" xmlns:p="http://schemas.openxmlformats.org/presentationml/2006/main">
  <p:tag name="NUM" val="1"/>
</p:tagLst>
</file>

<file path=ppt/tags/tag29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00.xml><?xml version="1.0" encoding="utf-8"?>
<p:tagLst xmlns:a="http://schemas.openxmlformats.org/drawingml/2006/main" xmlns:r="http://schemas.openxmlformats.org/officeDocument/2006/relationships" xmlns:p="http://schemas.openxmlformats.org/presentationml/2006/main">
  <p:tag name="NUM" val="1"/>
</p:tagLst>
</file>

<file path=ppt/tags/tag301.xml><?xml version="1.0" encoding="utf-8"?>
<p:tagLst xmlns:a="http://schemas.openxmlformats.org/drawingml/2006/main" xmlns:r="http://schemas.openxmlformats.org/officeDocument/2006/relationships" xmlns:p="http://schemas.openxmlformats.org/presentationml/2006/main">
  <p:tag name="NUM" val="2"/>
</p:tagLst>
</file>

<file path=ppt/tags/tag302.xml><?xml version="1.0" encoding="utf-8"?>
<p:tagLst xmlns:a="http://schemas.openxmlformats.org/drawingml/2006/main" xmlns:r="http://schemas.openxmlformats.org/officeDocument/2006/relationships" xmlns:p="http://schemas.openxmlformats.org/presentationml/2006/main">
  <p:tag name="NUM" val="1"/>
</p:tagLst>
</file>

<file path=ppt/tags/tag303.xml><?xml version="1.0" encoding="utf-8"?>
<p:tagLst xmlns:a="http://schemas.openxmlformats.org/drawingml/2006/main" xmlns:r="http://schemas.openxmlformats.org/officeDocument/2006/relationships" xmlns:p="http://schemas.openxmlformats.org/presentationml/2006/main">
  <p:tag name="NUM" val="2"/>
</p:tagLst>
</file>

<file path=ppt/tags/tag304.xml><?xml version="1.0" encoding="utf-8"?>
<p:tagLst xmlns:a="http://schemas.openxmlformats.org/drawingml/2006/main" xmlns:r="http://schemas.openxmlformats.org/officeDocument/2006/relationships" xmlns:p="http://schemas.openxmlformats.org/presentationml/2006/main">
  <p:tag name="NUM" val="1"/>
</p:tagLst>
</file>

<file path=ppt/tags/tag305.xml><?xml version="1.0" encoding="utf-8"?>
<p:tagLst xmlns:a="http://schemas.openxmlformats.org/drawingml/2006/main" xmlns:r="http://schemas.openxmlformats.org/officeDocument/2006/relationships" xmlns:p="http://schemas.openxmlformats.org/presentationml/2006/main">
  <p:tag name="NUM" val="2"/>
</p:tagLst>
</file>

<file path=ppt/tags/tag306.xml><?xml version="1.0" encoding="utf-8"?>
<p:tagLst xmlns:a="http://schemas.openxmlformats.org/drawingml/2006/main" xmlns:r="http://schemas.openxmlformats.org/officeDocument/2006/relationships" xmlns:p="http://schemas.openxmlformats.org/presentationml/2006/main">
  <p:tag name="NUM" val="1"/>
</p:tagLst>
</file>

<file path=ppt/tags/tag307.xml><?xml version="1.0" encoding="utf-8"?>
<p:tagLst xmlns:a="http://schemas.openxmlformats.org/drawingml/2006/main" xmlns:r="http://schemas.openxmlformats.org/officeDocument/2006/relationships" xmlns:p="http://schemas.openxmlformats.org/presentationml/2006/main">
  <p:tag name="NUM" val="2"/>
</p:tagLst>
</file>

<file path=ppt/tags/tag308.xml><?xml version="1.0" encoding="utf-8"?>
<p:tagLst xmlns:a="http://schemas.openxmlformats.org/drawingml/2006/main" xmlns:r="http://schemas.openxmlformats.org/officeDocument/2006/relationships" xmlns:p="http://schemas.openxmlformats.org/presentationml/2006/main">
  <p:tag name="NUM" val="1"/>
</p:tagLst>
</file>

<file path=ppt/tags/tag309.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10.xml><?xml version="1.0" encoding="utf-8"?>
<p:tagLst xmlns:a="http://schemas.openxmlformats.org/drawingml/2006/main" xmlns:r="http://schemas.openxmlformats.org/officeDocument/2006/relationships" xmlns:p="http://schemas.openxmlformats.org/presentationml/2006/main">
  <p:tag name="NUM" val="1"/>
</p:tagLst>
</file>

<file path=ppt/tags/tag31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2"/>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6"/>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ersonnalisé 11">
      <a:dk1>
        <a:sysClr val="windowText" lastClr="000000"/>
      </a:dk1>
      <a:lt1>
        <a:sysClr val="window" lastClr="FFFFFF"/>
      </a:lt1>
      <a:dk2>
        <a:srgbClr val="000000"/>
      </a:dk2>
      <a:lt2>
        <a:srgbClr val="F8F8F8"/>
      </a:lt2>
      <a:accent1>
        <a:srgbClr val="FFC000"/>
      </a:accent1>
      <a:accent2>
        <a:srgbClr val="FFC000"/>
      </a:accent2>
      <a:accent3>
        <a:srgbClr val="FFC000"/>
      </a:accent3>
      <a:accent4>
        <a:srgbClr val="FFC000"/>
      </a:accent4>
      <a:accent5>
        <a:srgbClr val="FFC000"/>
      </a:accent5>
      <a:accent6>
        <a:srgbClr val="FFC000"/>
      </a:accent6>
      <a:hlink>
        <a:srgbClr val="FFC000"/>
      </a:hlink>
      <a:folHlink>
        <a:srgbClr val="FFC00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839</TotalTime>
  <Words>7767</Words>
  <Application>Microsoft Office PowerPoint</Application>
  <PresentationFormat>On-screen Show (4:3)</PresentationFormat>
  <Paragraphs>1010</Paragraphs>
  <Slides>152</Slides>
  <Notes>2</Notes>
  <HiddenSlides>0</HiddenSlides>
  <MMClips>0</MMClips>
  <ScaleCrop>false</ScaleCrop>
  <HeadingPairs>
    <vt:vector size="4" baseType="variant">
      <vt:variant>
        <vt:lpstr>Theme</vt:lpstr>
      </vt:variant>
      <vt:variant>
        <vt:i4>1</vt:i4>
      </vt:variant>
      <vt:variant>
        <vt:lpstr>Slide Titles</vt:lpstr>
      </vt:variant>
      <vt:variant>
        <vt:i4>152</vt:i4>
      </vt:variant>
    </vt:vector>
  </HeadingPairs>
  <TitlesOfParts>
    <vt:vector size="153" baseType="lpstr">
      <vt:lpstr>Débit</vt:lpstr>
      <vt:lpstr>L’intégration thérapeutique  pour l’ÉSPT Dre Louise Gaston, PhD </vt:lpstr>
      <vt:lpstr>Présentation </vt:lpstr>
      <vt:lpstr>L’expérience des consultants à TRAUMATYS  </vt:lpstr>
      <vt:lpstr>Devenir consultant</vt:lpstr>
      <vt:lpstr>Introduction</vt:lpstr>
      <vt:lpstr>Introduction</vt:lpstr>
      <vt:lpstr>Introduction</vt:lpstr>
      <vt:lpstr>Modèles analytiques p.25</vt:lpstr>
      <vt:lpstr> Modèles analytiques p.25</vt:lpstr>
      <vt:lpstr>Modèles dynamiques p.28</vt:lpstr>
      <vt:lpstr>Le modèle d’Horowitz (1976, 1984, 2001) </vt:lpstr>
      <vt:lpstr>Phases conduisant à un ÉSPT</vt:lpstr>
      <vt:lpstr>Phase d’alarme </vt:lpstr>
      <vt:lpstr>Phase d’intrusion</vt:lpstr>
      <vt:lpstr>Phase de déni</vt:lpstr>
      <vt:lpstr>Oscillation entre les phases</vt:lpstr>
      <vt:lpstr>Le modèle d’Horowitz (1976, 1984, 2001)</vt:lpstr>
      <vt:lpstr>Ses objectifs sont</vt:lpstr>
      <vt:lpstr>Ses objectifs sont</vt:lpstr>
      <vt:lpstr>Horowitz</vt:lpstr>
      <vt:lpstr>Trouble de personnalité</vt:lpstr>
      <vt:lpstr>Trouble de personnalité</vt:lpstr>
      <vt:lpstr>L’objectif</vt:lpstr>
      <vt:lpstr>Modèles dynamiques d’Horowitz p.28</vt:lpstr>
      <vt:lpstr>Selon Horowitz p.28</vt:lpstr>
      <vt:lpstr>Modèles dynamiques d’Horowitz p.28</vt:lpstr>
      <vt:lpstr>Modèles dynamiques d’Horowitz p.28</vt:lpstr>
      <vt:lpstr>Modèles dynamiques d’Horowitz p.30</vt:lpstr>
      <vt:lpstr>Qu'est-ce qui les amène dans le ÉSPT à osciller?</vt:lpstr>
      <vt:lpstr> Intégration </vt:lpstr>
      <vt:lpstr>Comment faire l’intégration?</vt:lpstr>
      <vt:lpstr>Comment faire l’intégration?</vt:lpstr>
      <vt:lpstr>En thérapie</vt:lpstr>
      <vt:lpstr>L’objectif</vt:lpstr>
      <vt:lpstr>Modèles dynamiques d’Horowitz p.30</vt:lpstr>
      <vt:lpstr>Modèles dynamiques d’Horowitz p.30</vt:lpstr>
      <vt:lpstr>La thérapie brève d’Horowitz 3 phases (p.75)</vt:lpstr>
      <vt:lpstr> Phase A. La mise à l’épreuve (‘testing’) </vt:lpstr>
      <vt:lpstr>Phase A. La mise à l’épreuve (‘testing’) </vt:lpstr>
      <vt:lpstr>  Phase B. La perlaboration(‘working-through’) </vt:lpstr>
      <vt:lpstr>Phase B. La perlaboration(‘working-through’) </vt:lpstr>
      <vt:lpstr>Phase B. La perlaboration(‘working-through’) </vt:lpstr>
      <vt:lpstr>Phase B. La perlaboration(‘working-through’) </vt:lpstr>
      <vt:lpstr>Phase B. La perlaboration(‘working-through’) </vt:lpstr>
      <vt:lpstr>PowerPoint Presentation</vt:lpstr>
      <vt:lpstr>Phase B. La perlaboration(‘working-through’) </vt:lpstr>
      <vt:lpstr> Phase C. La clôture (‘termination’) </vt:lpstr>
      <vt:lpstr> Phase C. La clôture (‘termination’) </vt:lpstr>
      <vt:lpstr>Phase C. La clôture (‘termination’)</vt:lpstr>
      <vt:lpstr>PowerPoint Presentation</vt:lpstr>
      <vt:lpstr> Pour Horowitz </vt:lpstr>
      <vt:lpstr>Le modèle d’Epstein (1991) p. 23</vt:lpstr>
      <vt:lpstr>Le modèle d’Epstein(1991) p. 23</vt:lpstr>
      <vt:lpstr>Le modèle d’Epstein (1991) p. 23</vt:lpstr>
      <vt:lpstr>Le modèle d’Epstein (1991) p. 24</vt:lpstr>
      <vt:lpstr>Le modèle d’Epstein (1991) p. 24</vt:lpstr>
      <vt:lpstr>Le modèle d’Epstein (1991) p. 24</vt:lpstr>
      <vt:lpstr>Le modèle d’Epstein (1991) p. 24</vt:lpstr>
      <vt:lpstr>L’efficacité comparative p. 82</vt:lpstr>
      <vt:lpstr>L’efficacité comparative p. 82</vt:lpstr>
      <vt:lpstr>L’efficacité comparative</vt:lpstr>
      <vt:lpstr>L’efficacité comparative</vt:lpstr>
      <vt:lpstr>L’efficacité comparative</vt:lpstr>
      <vt:lpstr>L’efficacité comparative</vt:lpstr>
      <vt:lpstr>2e Journée  </vt:lpstr>
      <vt:lpstr>   La psychothérapie intégrative (1995) p.85 </vt:lpstr>
      <vt:lpstr>La psychothérapie intégrative (1995)</vt:lpstr>
      <vt:lpstr>La psychothérapie intégrative (1995) p. 85</vt:lpstr>
      <vt:lpstr>Phase A.  Regagner du contrôle et reconnaître le soi traumatisé </vt:lpstr>
      <vt:lpstr> Phase A.  Regagner du contrôle et reconnaître le soi traumatisé </vt:lpstr>
      <vt:lpstr>Phase A.  Regagner du contrôle et reconnaître le soi traumatisé </vt:lpstr>
      <vt:lpstr>Phase A.  Regagner du contrôle et reconnaître le soi traumatisé </vt:lpstr>
      <vt:lpstr>Phase A.  Regagner du contrôle et reconnaître le soi traumatisé </vt:lpstr>
      <vt:lpstr>Phase A.  Regagner du contrôle et reconnaître le soi traumatisé </vt:lpstr>
      <vt:lpstr>Phase A. Regagner du contrôle et reconnaître le soi traumatisé </vt:lpstr>
      <vt:lpstr>Phase A.  Regagner du contrôle et reconnaître le soi traumatisé </vt:lpstr>
      <vt:lpstr>Phase B.  Intégrer l’événement traumatique </vt:lpstr>
      <vt:lpstr>Phase B.  Intégrer l’événement traumatique </vt:lpstr>
      <vt:lpstr>Phase B.  Intégrer l’événement traumatique </vt:lpstr>
      <vt:lpstr>Phase B.  Intégrer l’événement traumatique </vt:lpstr>
      <vt:lpstr>Phase B.  Intégrer l’événement traumatique </vt:lpstr>
      <vt:lpstr>PowerPoint Presentation</vt:lpstr>
      <vt:lpstr> Autrement dit</vt:lpstr>
      <vt:lpstr>   La phase C.  Prévenir la rechute et terminer la psychothérapie</vt:lpstr>
      <vt:lpstr>La phase C. Prévenir la rechute et terminer la psychothérapie</vt:lpstr>
      <vt:lpstr>La phase C.  Prévenir la rechute et terminer la psychothérapie</vt:lpstr>
      <vt:lpstr>La phase C.  Prévenir la rechute et terminer la psychothérapie</vt:lpstr>
      <vt:lpstr>PowerPoint Presentation</vt:lpstr>
      <vt:lpstr>Le modèle intégratif de Gaston (1995) </vt:lpstr>
      <vt:lpstr>Le modèle intégratif de Gaston (1995) </vt:lpstr>
      <vt:lpstr>Le modèle intégratif de Gaston (1995) </vt:lpstr>
      <vt:lpstr>L’efficacité </vt:lpstr>
      <vt:lpstr>L’efficacité </vt:lpstr>
      <vt:lpstr>L’efficacité </vt:lpstr>
      <vt:lpstr>L’efficacité </vt:lpstr>
      <vt:lpstr>Les ingrédients essentiels pour soigner l’ÉSPT (les facteurs cliniques) p. 93 </vt:lpstr>
      <vt:lpstr>Les facteurs cliniques</vt:lpstr>
      <vt:lpstr>Les facteurs cliniques</vt:lpstr>
      <vt:lpstr>Les facteurs cliniques</vt:lpstr>
      <vt:lpstr>Les facteurs cliniques</vt:lpstr>
      <vt:lpstr>Les facteurs cliniques</vt:lpstr>
      <vt:lpstr>Les facteurs cliniques</vt:lpstr>
      <vt:lpstr>Les facteurs cliniques</vt:lpstr>
      <vt:lpstr>Les facteurs cliniques</vt:lpstr>
      <vt:lpstr>Les  ingrédients relationnels </vt:lpstr>
      <vt:lpstr>Les  ingrédients relationnels </vt:lpstr>
      <vt:lpstr>Les  ingrédients relationnels </vt:lpstr>
      <vt:lpstr>Les  ingrédients relationnels </vt:lpstr>
      <vt:lpstr>Les  ingrédients relationnels </vt:lpstr>
      <vt:lpstr>Les  ingrédients relationnels </vt:lpstr>
      <vt:lpstr>Les  ingrédients relationnels </vt:lpstr>
      <vt:lpstr>Les  ingrédients techniques </vt:lpstr>
      <vt:lpstr>Les  ingrédients techniques </vt:lpstr>
      <vt:lpstr>Les  ingrédients techniques </vt:lpstr>
      <vt:lpstr>Les émotions associées à l’ÉSPT</vt:lpstr>
      <vt:lpstr>  Les émotions associées à l’ÉSPT</vt:lpstr>
      <vt:lpstr>Les émotions associées à l’ÉSPT</vt:lpstr>
      <vt:lpstr>Les émotions associées à l’ÉSPT</vt:lpstr>
      <vt:lpstr>Les émotions associées à l’ÉSPT  La colère</vt:lpstr>
      <vt:lpstr>Les émotions associées à l’ÉSPT  La colère</vt:lpstr>
      <vt:lpstr>Les émotions associées à l’ÉSPT  La colère</vt:lpstr>
      <vt:lpstr>Les émotions associées à l’ÉSPT  La colère</vt:lpstr>
      <vt:lpstr>Les émotions associées à l’ÉSPT  La colère</vt:lpstr>
      <vt:lpstr>Les émotions associées à l’ÉSPT  La colère</vt:lpstr>
      <vt:lpstr>Les émotions associées à l’ÉSPT  La colère</vt:lpstr>
      <vt:lpstr>Les émotions associées à l’ÉSPT  La colère</vt:lpstr>
      <vt:lpstr>Les émotions associées à l’ÉSPT  La honte</vt:lpstr>
      <vt:lpstr>Les émotions associées à l’ÉSPT  Le dégoût</vt:lpstr>
      <vt:lpstr>Les émotions associées à l’ÉSPT  Le dégoût</vt:lpstr>
      <vt:lpstr>Les émotions associées à l’ÉSPT  La culpabilité</vt:lpstr>
      <vt:lpstr> Les techniques suivantes sont aidantes :</vt:lpstr>
      <vt:lpstr> Les techniques suivantes sont aidantes </vt:lpstr>
      <vt:lpstr>Les émotions associées à l’ÉSPT  La peur </vt:lpstr>
      <vt:lpstr>Les émotions associées à l’ÉSPT  La peur </vt:lpstr>
      <vt:lpstr>Les techniques visant à résorber la peur impliquent </vt:lpstr>
      <vt:lpstr>Les techniques visant à résorber la peur impliquent </vt:lpstr>
      <vt:lpstr>Les techniques visant à résorber la peur impliquent </vt:lpstr>
      <vt:lpstr>Les techniques visant à résorber la peur impliquent </vt:lpstr>
      <vt:lpstr>  Les émotions associées à l’ÉSPT  La tristesse</vt:lpstr>
      <vt:lpstr>Les émotions associées à l’ÉSPT  La tristesse</vt:lpstr>
      <vt:lpstr>Les émotions associées à l’ÉSPT  La tristesse</vt:lpstr>
      <vt:lpstr>Les émotions associées à un ÉSPT</vt:lpstr>
      <vt:lpstr>Les émotions associées à l’ÉSPT  La tristesse</vt:lpstr>
      <vt:lpstr>Finalement</vt:lpstr>
      <vt:lpstr>Intégration des modèles p.31</vt:lpstr>
      <vt:lpstr>Réexpérience</vt:lpstr>
      <vt:lpstr>L’évitement</vt:lpstr>
      <vt:lpstr>Les cognitions et les humeurs négatives</vt:lpstr>
      <vt:lpstr>L’hyperactivation</vt:lpstr>
      <vt:lpstr>Conclusion </vt:lpstr>
      <vt:lpstr>Conclusion </vt:lpstr>
      <vt:lpstr>Conclusion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Horowitz</dc:title>
  <dc:creator>Valued Acer Customer</dc:creator>
  <cp:lastModifiedBy>Louise Gaston</cp:lastModifiedBy>
  <cp:revision>90</cp:revision>
  <dcterms:created xsi:type="dcterms:W3CDTF">2009-04-14T14:31:01Z</dcterms:created>
  <dcterms:modified xsi:type="dcterms:W3CDTF">2015-02-03T01:06:43Z</dcterms:modified>
</cp:coreProperties>
</file>